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9"/>
    <p:sldId id="257" r:id="rId50"/>
    <p:sldId id="258" r:id="rId51"/>
    <p:sldId id="259" r:id="rId52"/>
    <p:sldId id="260" r:id="rId53"/>
    <p:sldId id="261" r:id="rId54"/>
    <p:sldId id="262" r:id="rId55"/>
    <p:sldId id="263" r:id="rId56"/>
    <p:sldId id="264" r:id="rId57"/>
    <p:sldId id="265" r:id="rId58"/>
    <p:sldId id="266" r:id="rId59"/>
    <p:sldId id="267" r:id="rId60"/>
    <p:sldId id="268" r:id="rId61"/>
    <p:sldId id="269" r:id="rId62"/>
    <p:sldId id="270" r:id="rId63"/>
    <p:sldId id="271" r:id="rId64"/>
    <p:sldId id="272" r:id="rId65"/>
    <p:sldId id="273" r:id="rId66"/>
    <p:sldId id="274" r:id="rId67"/>
    <p:sldId id="275" r:id="rId68"/>
    <p:sldId id="276" r:id="rId69"/>
    <p:sldId id="277" r:id="rId7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Sanchez" charset="1" panose="02000000000000000000"/>
      <p:regular r:id="rId10"/>
    </p:embeddedFont>
    <p:embeddedFont>
      <p:font typeface="Sanchez Italics" charset="1" panose="00000000000000000000"/>
      <p:regular r:id="rId11"/>
    </p:embeddedFont>
    <p:embeddedFont>
      <p:font typeface="Amsterdam Three" charset="1" panose="02000500000000000000"/>
      <p:regular r:id="rId12"/>
    </p:embeddedFont>
    <p:embeddedFont>
      <p:font typeface="Amsterdam Three Italics" charset="1" panose="02000500000000000000"/>
      <p:regular r:id="rId13"/>
    </p:embeddedFont>
    <p:embeddedFont>
      <p:font typeface="Garet" charset="1" panose="00000000000000000000"/>
      <p:regular r:id="rId14"/>
    </p:embeddedFont>
    <p:embeddedFont>
      <p:font typeface="Garet Bold" charset="1" panose="00000000000000000000"/>
      <p:regular r:id="rId15"/>
    </p:embeddedFont>
    <p:embeddedFont>
      <p:font typeface="Garet Italics" charset="1" panose="00000000000000000000"/>
      <p:regular r:id="rId16"/>
    </p:embeddedFont>
    <p:embeddedFont>
      <p:font typeface="Garet Bold Italics" charset="1" panose="00000000000000000000"/>
      <p:regular r:id="rId17"/>
    </p:embeddedFont>
    <p:embeddedFont>
      <p:font typeface="Garet Light" charset="1" panose="00000000000000000000"/>
      <p:regular r:id="rId18"/>
    </p:embeddedFont>
    <p:embeddedFont>
      <p:font typeface="Garet Ultra-Bold" charset="1" panose="00000000000000000000"/>
      <p:regular r:id="rId19"/>
    </p:embeddedFont>
    <p:embeddedFont>
      <p:font typeface="Garet Ultra-Bold Italics" charset="1" panose="00000000000000000000"/>
      <p:regular r:id="rId20"/>
    </p:embeddedFont>
    <p:embeddedFont>
      <p:font typeface="Garet Heavy" charset="1" panose="00000000000000000000"/>
      <p:regular r:id="rId21"/>
    </p:embeddedFont>
    <p:embeddedFont>
      <p:font typeface="Garet Heavy Italics" charset="1" panose="00000000000000000000"/>
      <p:regular r:id="rId22"/>
    </p:embeddedFont>
    <p:embeddedFont>
      <p:font typeface="Open Sans" charset="1" panose="020B0606030504020204"/>
      <p:regular r:id="rId23"/>
    </p:embeddedFont>
    <p:embeddedFont>
      <p:font typeface="Open Sans Bold" charset="1" panose="020B0806030504020204"/>
      <p:regular r:id="rId24"/>
    </p:embeddedFont>
    <p:embeddedFont>
      <p:font typeface="Open Sans Italics" charset="1" panose="020B0606030504020204"/>
      <p:regular r:id="rId25"/>
    </p:embeddedFont>
    <p:embeddedFont>
      <p:font typeface="Open Sans Bold Italics" charset="1" panose="020B0806030504020204"/>
      <p:regular r:id="rId26"/>
    </p:embeddedFont>
    <p:embeddedFont>
      <p:font typeface="Open Sans Light" charset="1" panose="020B0306030504020204"/>
      <p:regular r:id="rId27"/>
    </p:embeddedFont>
    <p:embeddedFont>
      <p:font typeface="Open Sans Light Italics" charset="1" panose="020B0306030504020204"/>
      <p:regular r:id="rId28"/>
    </p:embeddedFont>
    <p:embeddedFont>
      <p:font typeface="Open Sans Ultra-Bold" charset="1" panose="00000000000000000000"/>
      <p:regular r:id="rId29"/>
    </p:embeddedFont>
    <p:embeddedFont>
      <p:font typeface="Open Sans Ultra-Bold Italics" charset="1" panose="00000000000000000000"/>
      <p:regular r:id="rId30"/>
    </p:embeddedFont>
    <p:embeddedFont>
      <p:font typeface="Montserrat" charset="1" panose="00000500000000000000"/>
      <p:regular r:id="rId31"/>
    </p:embeddedFont>
    <p:embeddedFont>
      <p:font typeface="Montserrat Bold" charset="1" panose="00000800000000000000"/>
      <p:regular r:id="rId32"/>
    </p:embeddedFont>
    <p:embeddedFont>
      <p:font typeface="Montserrat Italics" charset="1" panose="00000500000000000000"/>
      <p:regular r:id="rId33"/>
    </p:embeddedFont>
    <p:embeddedFont>
      <p:font typeface="Montserrat Bold Italics" charset="1" panose="00000800000000000000"/>
      <p:regular r:id="rId34"/>
    </p:embeddedFont>
    <p:embeddedFont>
      <p:font typeface="Montserrat Thin" charset="1" panose="00000300000000000000"/>
      <p:regular r:id="rId35"/>
    </p:embeddedFont>
    <p:embeddedFont>
      <p:font typeface="Montserrat Thin Italics" charset="1" panose="00000300000000000000"/>
      <p:regular r:id="rId36"/>
    </p:embeddedFont>
    <p:embeddedFont>
      <p:font typeface="Montserrat Extra-Light" charset="1" panose="00000300000000000000"/>
      <p:regular r:id="rId37"/>
    </p:embeddedFont>
    <p:embeddedFont>
      <p:font typeface="Montserrat Extra-Light Italics" charset="1" panose="00000300000000000000"/>
      <p:regular r:id="rId38"/>
    </p:embeddedFont>
    <p:embeddedFont>
      <p:font typeface="Montserrat Light" charset="1" panose="00000400000000000000"/>
      <p:regular r:id="rId39"/>
    </p:embeddedFont>
    <p:embeddedFont>
      <p:font typeface="Montserrat Light Italics" charset="1" panose="00000400000000000000"/>
      <p:regular r:id="rId40"/>
    </p:embeddedFont>
    <p:embeddedFont>
      <p:font typeface="Montserrat Medium" charset="1" panose="00000600000000000000"/>
      <p:regular r:id="rId41"/>
    </p:embeddedFont>
    <p:embeddedFont>
      <p:font typeface="Montserrat Medium Italics" charset="1" panose="00000600000000000000"/>
      <p:regular r:id="rId42"/>
    </p:embeddedFont>
    <p:embeddedFont>
      <p:font typeface="Montserrat Semi-Bold" charset="1" panose="00000700000000000000"/>
      <p:regular r:id="rId43"/>
    </p:embeddedFont>
    <p:embeddedFont>
      <p:font typeface="Montserrat Semi-Bold Italics" charset="1" panose="00000700000000000000"/>
      <p:regular r:id="rId44"/>
    </p:embeddedFont>
    <p:embeddedFont>
      <p:font typeface="Montserrat Ultra-Bold" charset="1" panose="00000900000000000000"/>
      <p:regular r:id="rId45"/>
    </p:embeddedFont>
    <p:embeddedFont>
      <p:font typeface="Montserrat Ultra-Bold Italics" charset="1" panose="00000900000000000000"/>
      <p:regular r:id="rId46"/>
    </p:embeddedFont>
    <p:embeddedFont>
      <p:font typeface="Montserrat Heavy" charset="1" panose="00000A00000000000000"/>
      <p:regular r:id="rId47"/>
    </p:embeddedFont>
    <p:embeddedFont>
      <p:font typeface="Montserrat Heavy Italics" charset="1" panose="00000A0000000000000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slides/slide1.xml" Type="http://schemas.openxmlformats.org/officeDocument/2006/relationships/slide"/><Relationship Id="rId5" Target="tableStyles.xml" Type="http://schemas.openxmlformats.org/officeDocument/2006/relationships/tableStyles"/><Relationship Id="rId50" Target="slides/slide2.xml" Type="http://schemas.openxmlformats.org/officeDocument/2006/relationships/slide"/><Relationship Id="rId51" Target="slides/slide3.xml" Type="http://schemas.openxmlformats.org/officeDocument/2006/relationships/slide"/><Relationship Id="rId52" Target="slides/slide4.xml" Type="http://schemas.openxmlformats.org/officeDocument/2006/relationships/slide"/><Relationship Id="rId53" Target="slides/slide5.xml" Type="http://schemas.openxmlformats.org/officeDocument/2006/relationships/slide"/><Relationship Id="rId54" Target="slides/slide6.xml" Type="http://schemas.openxmlformats.org/officeDocument/2006/relationships/slide"/><Relationship Id="rId55" Target="slides/slide7.xml" Type="http://schemas.openxmlformats.org/officeDocument/2006/relationships/slide"/><Relationship Id="rId56" Target="slides/slide8.xml" Type="http://schemas.openxmlformats.org/officeDocument/2006/relationships/slide"/><Relationship Id="rId57" Target="slides/slide9.xml" Type="http://schemas.openxmlformats.org/officeDocument/2006/relationships/slide"/><Relationship Id="rId58" Target="slides/slide10.xml" Type="http://schemas.openxmlformats.org/officeDocument/2006/relationships/slide"/><Relationship Id="rId59" Target="slides/slide11.xml" Type="http://schemas.openxmlformats.org/officeDocument/2006/relationships/slide"/><Relationship Id="rId6" Target="fonts/font6.fntdata" Type="http://schemas.openxmlformats.org/officeDocument/2006/relationships/font"/><Relationship Id="rId60" Target="slides/slide12.xml" Type="http://schemas.openxmlformats.org/officeDocument/2006/relationships/slide"/><Relationship Id="rId61" Target="slides/slide13.xml" Type="http://schemas.openxmlformats.org/officeDocument/2006/relationships/slide"/><Relationship Id="rId62" Target="slides/slide14.xml" Type="http://schemas.openxmlformats.org/officeDocument/2006/relationships/slide"/><Relationship Id="rId63" Target="slides/slide15.xml" Type="http://schemas.openxmlformats.org/officeDocument/2006/relationships/slide"/><Relationship Id="rId64" Target="slides/slide16.xml" Type="http://schemas.openxmlformats.org/officeDocument/2006/relationships/slide"/><Relationship Id="rId65" Target="slides/slide17.xml" Type="http://schemas.openxmlformats.org/officeDocument/2006/relationships/slide"/><Relationship Id="rId66" Target="slides/slide18.xml" Type="http://schemas.openxmlformats.org/officeDocument/2006/relationships/slide"/><Relationship Id="rId67" Target="slides/slide19.xml" Type="http://schemas.openxmlformats.org/officeDocument/2006/relationships/slide"/><Relationship Id="rId68" Target="slides/slide20.xml" Type="http://schemas.openxmlformats.org/officeDocument/2006/relationships/slide"/><Relationship Id="rId69" Target="slides/slide21.xml" Type="http://schemas.openxmlformats.org/officeDocument/2006/relationships/slide"/><Relationship Id="rId7" Target="fonts/font7.fntdata" Type="http://schemas.openxmlformats.org/officeDocument/2006/relationships/font"/><Relationship Id="rId70" Target="slides/slide2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VAE7wlxnRSw.mp4" Type="http://schemas.openxmlformats.org/officeDocument/2006/relationships/video"/><Relationship Id="rId4" Target="../media/VAE7wlxnRSw.mp4" Type="http://schemas.microsoft.com/office/2007/relationships/media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14" Target="../media/image25.png" Type="http://schemas.openxmlformats.org/officeDocument/2006/relationships/image"/><Relationship Id="rId15" Target="../media/image26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png" Type="http://schemas.openxmlformats.org/officeDocument/2006/relationships/image"/><Relationship Id="rId12" Target="../media/image37.png" Type="http://schemas.openxmlformats.org/officeDocument/2006/relationships/image"/><Relationship Id="rId13" Target="../media/image38.png" Type="http://schemas.openxmlformats.org/officeDocument/2006/relationships/image"/><Relationship Id="rId14" Target="../media/image39.png" Type="http://schemas.openxmlformats.org/officeDocument/2006/relationships/image"/><Relationship Id="rId15" Target="../media/image40.png" Type="http://schemas.openxmlformats.org/officeDocument/2006/relationships/image"/><Relationship Id="rId16" Target="../media/image41.png" Type="http://schemas.openxmlformats.org/officeDocument/2006/relationships/image"/><Relationship Id="rId17" Target="../media/image42.png" Type="http://schemas.openxmlformats.org/officeDocument/2006/relationships/image"/><Relationship Id="rId18" Target="../media/image43.png" Type="http://schemas.openxmlformats.org/officeDocument/2006/relationships/image"/><Relationship Id="rId19" Target="../media/image44.png" Type="http://schemas.openxmlformats.org/officeDocument/2006/relationships/image"/><Relationship Id="rId2" Target="../media/image27.png" Type="http://schemas.openxmlformats.org/officeDocument/2006/relationships/image"/><Relationship Id="rId20" Target="../media/image45.png" Type="http://schemas.openxmlformats.org/officeDocument/2006/relationships/image"/><Relationship Id="rId21" Target="../media/image46.png" Type="http://schemas.openxmlformats.org/officeDocument/2006/relationships/image"/><Relationship Id="rId22" Target="../media/image47.png" Type="http://schemas.openxmlformats.org/officeDocument/2006/relationships/image"/><Relationship Id="rId23" Target="../media/image48.png" Type="http://schemas.openxmlformats.org/officeDocument/2006/relationships/image"/><Relationship Id="rId24" Target="../media/image49.png" Type="http://schemas.openxmlformats.org/officeDocument/2006/relationships/image"/><Relationship Id="rId25" Target="../media/image50.png" Type="http://schemas.openxmlformats.org/officeDocument/2006/relationships/image"/><Relationship Id="rId26" Target="../media/image51.png" Type="http://schemas.openxmlformats.org/officeDocument/2006/relationships/image"/><Relationship Id="rId27" Target="../media/image52.png" Type="http://schemas.openxmlformats.org/officeDocument/2006/relationships/image"/><Relationship Id="rId28" Target="../media/image53.png" Type="http://schemas.openxmlformats.org/officeDocument/2006/relationships/image"/><Relationship Id="rId29" Target="../media/image54.png" Type="http://schemas.openxmlformats.org/officeDocument/2006/relationships/image"/><Relationship Id="rId3" Target="../media/image28.svg" Type="http://schemas.openxmlformats.org/officeDocument/2006/relationships/image"/><Relationship Id="rId30" Target="../media/image55.png" Type="http://schemas.openxmlformats.org/officeDocument/2006/relationships/image"/><Relationship Id="rId31" Target="../media/image56.png" Type="http://schemas.openxmlformats.org/officeDocument/2006/relationships/image"/><Relationship Id="rId32" Target="../media/image57.png" Type="http://schemas.openxmlformats.org/officeDocument/2006/relationships/image"/><Relationship Id="rId33" Target="../media/image58.png" Type="http://schemas.openxmlformats.org/officeDocument/2006/relationships/image"/><Relationship Id="rId34" Target="../media/image59.pn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Relationship Id="rId6" Target="../media/image65.png" Type="http://schemas.openxmlformats.org/officeDocument/2006/relationships/image"/><Relationship Id="rId7" Target="../media/image66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68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svg" Type="http://schemas.openxmlformats.org/officeDocument/2006/relationships/image"/><Relationship Id="rId11" Target="../media/image77.png" Type="http://schemas.openxmlformats.org/officeDocument/2006/relationships/image"/><Relationship Id="rId12" Target="../media/image78.svg" Type="http://schemas.openxmlformats.org/officeDocument/2006/relationships/image"/><Relationship Id="rId13" Target="../media/image79.png" Type="http://schemas.openxmlformats.org/officeDocument/2006/relationships/image"/><Relationship Id="rId14" Target="../media/image80.png" Type="http://schemas.openxmlformats.org/officeDocument/2006/relationships/image"/><Relationship Id="rId15" Target="../media/image81.svg" Type="http://schemas.openxmlformats.org/officeDocument/2006/relationships/image"/><Relationship Id="rId2" Target="../media/image4.png" Type="http://schemas.openxmlformats.org/officeDocument/2006/relationships/image"/><Relationship Id="rId3" Target="../media/image69.png" Type="http://schemas.openxmlformats.org/officeDocument/2006/relationships/image"/><Relationship Id="rId4" Target="../media/image70.svg" Type="http://schemas.openxmlformats.org/officeDocument/2006/relationships/image"/><Relationship Id="rId5" Target="../media/image71.png" Type="http://schemas.openxmlformats.org/officeDocument/2006/relationships/image"/><Relationship Id="rId6" Target="../media/image72.svg" Type="http://schemas.openxmlformats.org/officeDocument/2006/relationships/image"/><Relationship Id="rId7" Target="../media/image73.png" Type="http://schemas.openxmlformats.org/officeDocument/2006/relationships/image"/><Relationship Id="rId8" Target="../media/image74.svg" Type="http://schemas.openxmlformats.org/officeDocument/2006/relationships/image"/><Relationship Id="rId9" Target="../media/image75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png" Type="http://schemas.openxmlformats.org/officeDocument/2006/relationships/image"/><Relationship Id="rId4" Target="../media/image84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3.svg" Type="http://schemas.openxmlformats.org/officeDocument/2006/relationships/image"/><Relationship Id="rId11" Target="../media/image94.png" Type="http://schemas.openxmlformats.org/officeDocument/2006/relationships/image"/><Relationship Id="rId2" Target="../media/image85.png" Type="http://schemas.openxmlformats.org/officeDocument/2006/relationships/image"/><Relationship Id="rId3" Target="../media/image86.svg" Type="http://schemas.openxmlformats.org/officeDocument/2006/relationships/image"/><Relationship Id="rId4" Target="../media/image87.png" Type="http://schemas.openxmlformats.org/officeDocument/2006/relationships/image"/><Relationship Id="rId5" Target="../media/image88.svg" Type="http://schemas.openxmlformats.org/officeDocument/2006/relationships/image"/><Relationship Id="rId6" Target="../media/image89.png" Type="http://schemas.openxmlformats.org/officeDocument/2006/relationships/image"/><Relationship Id="rId7" Target="../media/image90.svg" Type="http://schemas.openxmlformats.org/officeDocument/2006/relationships/image"/><Relationship Id="rId8" Target="../media/image91.png" Type="http://schemas.openxmlformats.org/officeDocument/2006/relationships/image"/><Relationship Id="rId9" Target="../media/image92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3.png" Type="http://schemas.openxmlformats.org/officeDocument/2006/relationships/image"/><Relationship Id="rId11" Target="../media/image104.svg" Type="http://schemas.openxmlformats.org/officeDocument/2006/relationships/image"/><Relationship Id="rId2" Target="../media/image95.png" Type="http://schemas.openxmlformats.org/officeDocument/2006/relationships/image"/><Relationship Id="rId3" Target="../media/image96.svg" Type="http://schemas.openxmlformats.org/officeDocument/2006/relationships/image"/><Relationship Id="rId4" Target="../media/image97.png" Type="http://schemas.openxmlformats.org/officeDocument/2006/relationships/image"/><Relationship Id="rId5" Target="../media/image98.png" Type="http://schemas.openxmlformats.org/officeDocument/2006/relationships/image"/><Relationship Id="rId6" Target="../media/image99.svg" Type="http://schemas.openxmlformats.org/officeDocument/2006/relationships/image"/><Relationship Id="rId7" Target="../media/image100.png" Type="http://schemas.openxmlformats.org/officeDocument/2006/relationships/image"/><Relationship Id="rId8" Target="../media/image101.png" Type="http://schemas.openxmlformats.org/officeDocument/2006/relationships/image"/><Relationship Id="rId9" Target="../media/image102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3.png" Type="http://schemas.openxmlformats.org/officeDocument/2006/relationships/image"/><Relationship Id="rId11" Target="../media/image114.png" Type="http://schemas.openxmlformats.org/officeDocument/2006/relationships/image"/><Relationship Id="rId12" Target="../media/image115.svg" Type="http://schemas.openxmlformats.org/officeDocument/2006/relationships/image"/><Relationship Id="rId13" Target="../media/image116.png" Type="http://schemas.openxmlformats.org/officeDocument/2006/relationships/image"/><Relationship Id="rId14" Target="../media/image117.svg" Type="http://schemas.openxmlformats.org/officeDocument/2006/relationships/image"/><Relationship Id="rId15" Target="../media/image91.png" Type="http://schemas.openxmlformats.org/officeDocument/2006/relationships/image"/><Relationship Id="rId16" Target="../media/image118.png" Type="http://schemas.openxmlformats.org/officeDocument/2006/relationships/image"/><Relationship Id="rId17" Target="../media/image119.svg" Type="http://schemas.openxmlformats.org/officeDocument/2006/relationships/image"/><Relationship Id="rId2" Target="../media/image105.png" Type="http://schemas.openxmlformats.org/officeDocument/2006/relationships/image"/><Relationship Id="rId3" Target="../media/image106.png" Type="http://schemas.openxmlformats.org/officeDocument/2006/relationships/image"/><Relationship Id="rId4" Target="../media/image107.png" Type="http://schemas.openxmlformats.org/officeDocument/2006/relationships/image"/><Relationship Id="rId5" Target="../media/image108.png" Type="http://schemas.openxmlformats.org/officeDocument/2006/relationships/image"/><Relationship Id="rId6" Target="../media/image109.png" Type="http://schemas.openxmlformats.org/officeDocument/2006/relationships/image"/><Relationship Id="rId7" Target="../media/image110.png" Type="http://schemas.openxmlformats.org/officeDocument/2006/relationships/image"/><Relationship Id="rId8" Target="../media/image111.png" Type="http://schemas.openxmlformats.org/officeDocument/2006/relationships/image"/><Relationship Id="rId9" Target="../media/image112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0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9.svg" Type="http://schemas.openxmlformats.org/officeDocument/2006/relationships/image"/><Relationship Id="rId11" Target="../media/image130.png" Type="http://schemas.openxmlformats.org/officeDocument/2006/relationships/image"/><Relationship Id="rId12" Target="../media/image131.svg" Type="http://schemas.openxmlformats.org/officeDocument/2006/relationships/image"/><Relationship Id="rId2" Target="../media/image121.png" Type="http://schemas.openxmlformats.org/officeDocument/2006/relationships/image"/><Relationship Id="rId3" Target="../media/image122.svg" Type="http://schemas.openxmlformats.org/officeDocument/2006/relationships/image"/><Relationship Id="rId4" Target="../media/image123.png" Type="http://schemas.openxmlformats.org/officeDocument/2006/relationships/image"/><Relationship Id="rId5" Target="../media/image124.svg" Type="http://schemas.openxmlformats.org/officeDocument/2006/relationships/image"/><Relationship Id="rId6" Target="../media/image125.png" Type="http://schemas.openxmlformats.org/officeDocument/2006/relationships/image"/><Relationship Id="rId7" Target="../media/image126.svg" Type="http://schemas.openxmlformats.org/officeDocument/2006/relationships/image"/><Relationship Id="rId8" Target="../media/image127.png" Type="http://schemas.openxmlformats.org/officeDocument/2006/relationships/image"/><Relationship Id="rId9" Target="../media/image128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0.png" Type="http://schemas.openxmlformats.org/officeDocument/2006/relationships/image"/><Relationship Id="rId11" Target="../media/image141.svg" Type="http://schemas.openxmlformats.org/officeDocument/2006/relationships/image"/><Relationship Id="rId12" Target="../media/image142.png" Type="http://schemas.openxmlformats.org/officeDocument/2006/relationships/image"/><Relationship Id="rId13" Target="../media/image143.svg" Type="http://schemas.openxmlformats.org/officeDocument/2006/relationships/image"/><Relationship Id="rId2" Target="../media/image132.png" Type="http://schemas.openxmlformats.org/officeDocument/2006/relationships/image"/><Relationship Id="rId3" Target="../media/image133.svg" Type="http://schemas.openxmlformats.org/officeDocument/2006/relationships/image"/><Relationship Id="rId4" Target="../media/image134.png" Type="http://schemas.openxmlformats.org/officeDocument/2006/relationships/image"/><Relationship Id="rId5" Target="../media/image135.svg" Type="http://schemas.openxmlformats.org/officeDocument/2006/relationships/image"/><Relationship Id="rId6" Target="../media/image136.png" Type="http://schemas.openxmlformats.org/officeDocument/2006/relationships/image"/><Relationship Id="rId7" Target="../media/image137.svg" Type="http://schemas.openxmlformats.org/officeDocument/2006/relationships/image"/><Relationship Id="rId8" Target="../media/image138.png" Type="http://schemas.openxmlformats.org/officeDocument/2006/relationships/image"/><Relationship Id="rId9" Target="../media/image139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0.png" Type="http://schemas.openxmlformats.org/officeDocument/2006/relationships/image"/><Relationship Id="rId11" Target="../media/image151.svg" Type="http://schemas.openxmlformats.org/officeDocument/2006/relationships/image"/><Relationship Id="rId12" Target="../media/image152.png" Type="http://schemas.openxmlformats.org/officeDocument/2006/relationships/image"/><Relationship Id="rId13" Target="../media/image153.svg" Type="http://schemas.openxmlformats.org/officeDocument/2006/relationships/image"/><Relationship Id="rId14" Target="../media/image154.png" Type="http://schemas.openxmlformats.org/officeDocument/2006/relationships/image"/><Relationship Id="rId15" Target="../media/image155.svg" Type="http://schemas.openxmlformats.org/officeDocument/2006/relationships/image"/><Relationship Id="rId2" Target="../media/image77.png" Type="http://schemas.openxmlformats.org/officeDocument/2006/relationships/image"/><Relationship Id="rId3" Target="../media/image78.svg" Type="http://schemas.openxmlformats.org/officeDocument/2006/relationships/image"/><Relationship Id="rId4" Target="../media/image144.png" Type="http://schemas.openxmlformats.org/officeDocument/2006/relationships/image"/><Relationship Id="rId5" Target="../media/image145.svg" Type="http://schemas.openxmlformats.org/officeDocument/2006/relationships/image"/><Relationship Id="rId6" Target="../media/image146.png" Type="http://schemas.openxmlformats.org/officeDocument/2006/relationships/image"/><Relationship Id="rId7" Target="../media/image147.svg" Type="http://schemas.openxmlformats.org/officeDocument/2006/relationships/image"/><Relationship Id="rId8" Target="../media/image148.png" Type="http://schemas.openxmlformats.org/officeDocument/2006/relationships/image"/><Relationship Id="rId9" Target="../media/image149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6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7.png" Type="http://schemas.openxmlformats.org/officeDocument/2006/relationships/image"/><Relationship Id="rId3" Target="https://maps.google.com/maps?daddr=Calle+Miramar+Casa+2%2C+Panam%C3%A1%2C+Panama%2C+Panama" TargetMode="External" Type="http://schemas.openxmlformats.org/officeDocument/2006/relationships/hyperlink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Relationship Id="rId4" Target="../media/image65.png" Type="http://schemas.openxmlformats.org/officeDocument/2006/relationships/image"/><Relationship Id="rId5" Target="../media/image66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5.png" Type="http://schemas.openxmlformats.org/officeDocument/2006/relationships/image"/><Relationship Id="rId11" Target="../media/image166.svg" Type="http://schemas.openxmlformats.org/officeDocument/2006/relationships/image"/><Relationship Id="rId2" Target="../media/image158.png" Type="http://schemas.openxmlformats.org/officeDocument/2006/relationships/image"/><Relationship Id="rId3" Target="../media/image159.svg" Type="http://schemas.openxmlformats.org/officeDocument/2006/relationships/image"/><Relationship Id="rId4" Target="../media/image4.png" Type="http://schemas.openxmlformats.org/officeDocument/2006/relationships/image"/><Relationship Id="rId5" Target="../media/image160.png" Type="http://schemas.openxmlformats.org/officeDocument/2006/relationships/image"/><Relationship Id="rId6" Target="../media/image161.png" Type="http://schemas.openxmlformats.org/officeDocument/2006/relationships/image"/><Relationship Id="rId7" Target="../media/image162.svg" Type="http://schemas.openxmlformats.org/officeDocument/2006/relationships/image"/><Relationship Id="rId8" Target="../media/image163.png" Type="http://schemas.openxmlformats.org/officeDocument/2006/relationships/image"/><Relationship Id="rId9" Target="../media/image16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172318" y="490531"/>
            <a:ext cx="4453609" cy="756413"/>
            <a:chOff x="0" y="0"/>
            <a:chExt cx="5938145" cy="100855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319641"/>
              <a:ext cx="5910102" cy="688910"/>
              <a:chOff x="0" y="0"/>
              <a:chExt cx="1167428" cy="136081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167428" cy="136081"/>
              </a:xfrm>
              <a:custGeom>
                <a:avLst/>
                <a:gdLst/>
                <a:ahLst/>
                <a:cxnLst/>
                <a:rect r="r" b="b" t="t" l="l"/>
                <a:pathLst>
                  <a:path h="136081" w="1167428">
                    <a:moveTo>
                      <a:pt x="68041" y="0"/>
                    </a:moveTo>
                    <a:lnTo>
                      <a:pt x="1099387" y="0"/>
                    </a:lnTo>
                    <a:cubicBezTo>
                      <a:pt x="1117433" y="0"/>
                      <a:pt x="1134739" y="7169"/>
                      <a:pt x="1147499" y="19929"/>
                    </a:cubicBezTo>
                    <a:cubicBezTo>
                      <a:pt x="1160259" y="32689"/>
                      <a:pt x="1167428" y="49995"/>
                      <a:pt x="1167428" y="68041"/>
                    </a:cubicBezTo>
                    <a:lnTo>
                      <a:pt x="1167428" y="68041"/>
                    </a:lnTo>
                    <a:cubicBezTo>
                      <a:pt x="1167428" y="105618"/>
                      <a:pt x="1136965" y="136081"/>
                      <a:pt x="1099387" y="136081"/>
                    </a:cubicBezTo>
                    <a:lnTo>
                      <a:pt x="68041" y="136081"/>
                    </a:lnTo>
                    <a:cubicBezTo>
                      <a:pt x="49995" y="136081"/>
                      <a:pt x="32689" y="128912"/>
                      <a:pt x="19929" y="116152"/>
                    </a:cubicBezTo>
                    <a:cubicBezTo>
                      <a:pt x="7169" y="103392"/>
                      <a:pt x="0" y="86086"/>
                      <a:pt x="0" y="68041"/>
                    </a:cubicBezTo>
                    <a:lnTo>
                      <a:pt x="0" y="68041"/>
                    </a:lnTo>
                    <a:cubicBezTo>
                      <a:pt x="0" y="49995"/>
                      <a:pt x="7169" y="32689"/>
                      <a:pt x="19929" y="19929"/>
                    </a:cubicBezTo>
                    <a:cubicBezTo>
                      <a:pt x="32689" y="7169"/>
                      <a:pt x="49995" y="0"/>
                      <a:pt x="6804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rnd">
                <a:solidFill>
                  <a:srgbClr val="E68B24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19050"/>
                <a:ext cx="1167428" cy="15513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95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61006" y="504500"/>
              <a:ext cx="5449050" cy="3001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82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FFFFFF"/>
                  </a:solidFill>
                  <a:latin typeface="Montserrat"/>
                </a:rPr>
                <a:t>CONFIDENCIAL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5449309" y="0"/>
              <a:ext cx="488836" cy="488836"/>
            </a:xfrm>
            <a:custGeom>
              <a:avLst/>
              <a:gdLst/>
              <a:ahLst/>
              <a:cxnLst/>
              <a:rect r="r" b="b" t="t" l="l"/>
              <a:pathLst>
                <a:path h="488836" w="488836">
                  <a:moveTo>
                    <a:pt x="0" y="0"/>
                  </a:moveTo>
                  <a:lnTo>
                    <a:pt x="488836" y="0"/>
                  </a:lnTo>
                  <a:lnTo>
                    <a:pt x="488836" y="488836"/>
                  </a:lnTo>
                  <a:lnTo>
                    <a:pt x="0" y="488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978765" y="1140306"/>
            <a:ext cx="4330470" cy="1120604"/>
          </a:xfrm>
          <a:custGeom>
            <a:avLst/>
            <a:gdLst/>
            <a:ahLst/>
            <a:cxnLst/>
            <a:rect r="r" b="b" t="t" l="l"/>
            <a:pathLst>
              <a:path h="1120604" w="4330470">
                <a:moveTo>
                  <a:pt x="0" y="0"/>
                </a:moveTo>
                <a:lnTo>
                  <a:pt x="4330470" y="0"/>
                </a:lnTo>
                <a:lnTo>
                  <a:pt x="4330470" y="1120604"/>
                </a:lnTo>
                <a:lnTo>
                  <a:pt x="0" y="1120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176877" y="7792201"/>
            <a:ext cx="11809699" cy="2494799"/>
          </a:xfrm>
          <a:custGeom>
            <a:avLst/>
            <a:gdLst/>
            <a:ahLst/>
            <a:cxnLst/>
            <a:rect r="r" b="b" t="t" l="l"/>
            <a:pathLst>
              <a:path h="2494799" w="11809699">
                <a:moveTo>
                  <a:pt x="0" y="0"/>
                </a:moveTo>
                <a:lnTo>
                  <a:pt x="11809699" y="0"/>
                </a:lnTo>
                <a:lnTo>
                  <a:pt x="11809699" y="2494799"/>
                </a:lnTo>
                <a:lnTo>
                  <a:pt x="0" y="2494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978765" y="5778638"/>
            <a:ext cx="5568862" cy="543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35"/>
              </a:lnSpc>
            </a:pPr>
            <a:r>
              <a:rPr lang="en-US" sz="3589">
                <a:solidFill>
                  <a:srgbClr val="FFFFFF"/>
                </a:solidFill>
                <a:latin typeface="Amsterdam Three"/>
              </a:rPr>
              <a:t>Aura Herrings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64331" y="2727980"/>
            <a:ext cx="12634792" cy="2059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7"/>
              </a:lnSpc>
            </a:pPr>
            <a:r>
              <a:rPr lang="en-US" sz="7607">
                <a:solidFill>
                  <a:srgbClr val="FFFFFF"/>
                </a:solidFill>
                <a:latin typeface="Garet Ultra-Bold"/>
              </a:rPr>
              <a:t>AGENCIA </a:t>
            </a:r>
          </a:p>
          <a:p>
            <a:pPr algn="ctr">
              <a:lnSpc>
                <a:spcPts val="7987"/>
              </a:lnSpc>
            </a:pPr>
            <a:r>
              <a:rPr lang="en-US" sz="7607">
                <a:solidFill>
                  <a:srgbClr val="FFFFFF"/>
                </a:solidFill>
                <a:latin typeface="Garet Ultra-Bold"/>
              </a:rPr>
              <a:t>30 AÑOS DE HISTORIA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20388" y="5158897"/>
            <a:ext cx="3447225" cy="25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9"/>
              </a:lnSpc>
            </a:pPr>
            <a:r>
              <a:rPr lang="en-US" sz="1770">
                <a:solidFill>
                  <a:srgbClr val="FFFFFF"/>
                </a:solidFill>
                <a:latin typeface="Montserrat"/>
              </a:rPr>
              <a:t>BY</a:t>
            </a:r>
          </a:p>
        </p:txBody>
      </p:sp>
    </p:spTree>
  </p:cSld>
  <p:clrMapOvr>
    <a:masterClrMapping/>
  </p:clrMapOvr>
  <p:transition spd="fast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2642030" y="5523172"/>
          <a:ext cx="6501970" cy="3200400"/>
        </p:xfrm>
        <a:graphic>
          <a:graphicData uri="http://schemas.openxmlformats.org/drawingml/2006/table">
            <a:tbl>
              <a:tblPr/>
              <a:tblGrid>
                <a:gridCol w="594826"/>
                <a:gridCol w="3141915"/>
              </a:tblGrid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Historia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¿Quienes somos?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Clientes/Infraestructura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Equipo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0932550" y="5523172"/>
          <a:ext cx="6137436" cy="3200400"/>
        </p:xfrm>
        <a:graphic>
          <a:graphicData uri="http://schemas.openxmlformats.org/drawingml/2006/table">
            <a:tbl>
              <a:tblPr/>
              <a:tblGrid>
                <a:gridCol w="373007"/>
                <a:gridCol w="2956477"/>
              </a:tblGrid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Servicios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Alcance pais.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Share of Shelf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Garet Heavy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Montserrat"/>
                        </a:rPr>
                        <a:t>Contactos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4" id="4"/>
          <p:cNvGrpSpPr/>
          <p:nvPr/>
        </p:nvGrpSpPr>
        <p:grpSpPr>
          <a:xfrm rot="0">
            <a:off x="2642030" y="5601810"/>
            <a:ext cx="638897" cy="63889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903975" y="5601810"/>
            <a:ext cx="638897" cy="63889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642030" y="6388186"/>
            <a:ext cx="638897" cy="63889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903975" y="6388186"/>
            <a:ext cx="638897" cy="638897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642030" y="7174563"/>
            <a:ext cx="638897" cy="63889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903975" y="7174563"/>
            <a:ext cx="638897" cy="638897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642030" y="7960940"/>
            <a:ext cx="638897" cy="638897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903975" y="7960940"/>
            <a:ext cx="638897" cy="638897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68B24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06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4628071" y="8391435"/>
            <a:ext cx="10246295" cy="1895565"/>
          </a:xfrm>
          <a:custGeom>
            <a:avLst/>
            <a:gdLst/>
            <a:ahLst/>
            <a:cxnLst/>
            <a:rect r="r" b="b" t="t" l="l"/>
            <a:pathLst>
              <a:path h="1895565" w="10246295">
                <a:moveTo>
                  <a:pt x="0" y="0"/>
                </a:moveTo>
                <a:lnTo>
                  <a:pt x="10246295" y="0"/>
                </a:lnTo>
                <a:lnTo>
                  <a:pt x="10246295" y="1895565"/>
                </a:lnTo>
                <a:lnTo>
                  <a:pt x="0" y="18955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472575" y="-1267550"/>
            <a:ext cx="19233151" cy="12822101"/>
          </a:xfrm>
          <a:custGeom>
            <a:avLst/>
            <a:gdLst/>
            <a:ahLst/>
            <a:cxnLst/>
            <a:rect r="r" b="b" t="t" l="l"/>
            <a:pathLst>
              <a:path h="12822101" w="19233151">
                <a:moveTo>
                  <a:pt x="0" y="0"/>
                </a:moveTo>
                <a:lnTo>
                  <a:pt x="19233150" y="0"/>
                </a:lnTo>
                <a:lnTo>
                  <a:pt x="19233150" y="12822100"/>
                </a:lnTo>
                <a:lnTo>
                  <a:pt x="0" y="12822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5893015" y="161925"/>
            <a:ext cx="6530545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CONTENIDO</a:t>
            </a:r>
          </a:p>
        </p:txBody>
      </p:sp>
    </p:spTree>
  </p:cSld>
  <p:clrMapOvr>
    <a:masterClrMapping/>
  </p:clrMapOvr>
  <p:transition spd="fast">
    <p:cover dir="d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54422" y="-3153513"/>
            <a:ext cx="10517029" cy="11698368"/>
            <a:chOff x="687070" y="247650"/>
            <a:chExt cx="11148060" cy="124002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148060" cy="12400280"/>
            </a:xfrm>
            <a:custGeom>
              <a:avLst/>
              <a:gdLst/>
              <a:ahLst/>
              <a:cxnLst/>
              <a:rect r="r" b="b" t="t" l="l"/>
              <a:pathLst>
                <a:path h="12400280" w="11148060">
                  <a:moveTo>
                    <a:pt x="9215120" y="1497330"/>
                  </a:moveTo>
                  <a:cubicBezTo>
                    <a:pt x="8773160" y="972820"/>
                    <a:pt x="8234680" y="508000"/>
                    <a:pt x="7590790" y="252730"/>
                  </a:cubicBezTo>
                  <a:cubicBezTo>
                    <a:pt x="7132320" y="71120"/>
                    <a:pt x="6633210" y="0"/>
                    <a:pt x="6139180" y="6350"/>
                  </a:cubicBezTo>
                  <a:cubicBezTo>
                    <a:pt x="4053840" y="36830"/>
                    <a:pt x="2157730" y="1490980"/>
                    <a:pt x="1289050" y="3346450"/>
                  </a:cubicBezTo>
                  <a:cubicBezTo>
                    <a:pt x="527050" y="4977130"/>
                    <a:pt x="0" y="7792720"/>
                    <a:pt x="680720" y="9457690"/>
                  </a:cubicBezTo>
                  <a:cubicBezTo>
                    <a:pt x="1360170" y="11122660"/>
                    <a:pt x="2499360" y="12005310"/>
                    <a:pt x="4248150" y="12081510"/>
                  </a:cubicBezTo>
                  <a:cubicBezTo>
                    <a:pt x="7001510" y="12400280"/>
                    <a:pt x="9088120" y="10502900"/>
                    <a:pt x="10118090" y="8309610"/>
                  </a:cubicBezTo>
                  <a:cubicBezTo>
                    <a:pt x="11148061" y="6116320"/>
                    <a:pt x="10782300" y="3361690"/>
                    <a:pt x="9215120" y="1497330"/>
                  </a:cubicBezTo>
                  <a:close/>
                </a:path>
              </a:pathLst>
            </a:custGeom>
            <a:blipFill>
              <a:blip r:embed="rId2"/>
              <a:stretch>
                <a:fillRect l="-28143" t="0" r="-28143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9507671">
            <a:off x="-3029938" y="5884887"/>
            <a:ext cx="11257635" cy="6746826"/>
          </a:xfrm>
          <a:custGeom>
            <a:avLst/>
            <a:gdLst/>
            <a:ahLst/>
            <a:cxnLst/>
            <a:rect r="r" b="b" t="t" l="l"/>
            <a:pathLst>
              <a:path h="6746826" w="11257635">
                <a:moveTo>
                  <a:pt x="0" y="0"/>
                </a:moveTo>
                <a:lnTo>
                  <a:pt x="11257635" y="0"/>
                </a:lnTo>
                <a:lnTo>
                  <a:pt x="11257635" y="6746826"/>
                </a:lnTo>
                <a:lnTo>
                  <a:pt x="0" y="6746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76267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713974" y="744540"/>
            <a:ext cx="7762760" cy="1014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40"/>
              </a:lnSpc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HISTORIA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13974" y="2145233"/>
            <a:ext cx="7762760" cy="6676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8"/>
              </a:lnSpc>
            </a:pPr>
            <a:r>
              <a:rPr lang="en-US" sz="2200">
                <a:solidFill>
                  <a:srgbClr val="F4F8FF"/>
                </a:solidFill>
                <a:latin typeface="Montserrat"/>
              </a:rPr>
              <a:t>Enfoque Directo fue fundada en 1994 para ofrecer servicios de telemercadeo. Después de dos años, la actividad se vio afectada por el cambio en la tarifa telefónica, lo que llevó a la empresa a cambiar de dirección. </a:t>
            </a:r>
          </a:p>
          <a:p>
            <a:pPr algn="just">
              <a:lnSpc>
                <a:spcPts val="2948"/>
              </a:lnSpc>
            </a:pPr>
          </a:p>
          <a:p>
            <a:pPr algn="just">
              <a:lnSpc>
                <a:spcPts val="2948"/>
              </a:lnSpc>
            </a:pPr>
            <a:r>
              <a:rPr lang="en-US" sz="2200">
                <a:solidFill>
                  <a:srgbClr val="F4F8FF"/>
                </a:solidFill>
                <a:latin typeface="Montserrat"/>
              </a:rPr>
              <a:t>En la actualidad somos </a:t>
            </a:r>
            <a:r>
              <a:rPr lang="en-US" sz="2200">
                <a:solidFill>
                  <a:srgbClr val="F4F8FF"/>
                </a:solidFill>
                <a:latin typeface="Montserrat Bold"/>
              </a:rPr>
              <a:t>Multiservicios y Mercadeo,</a:t>
            </a:r>
            <a:r>
              <a:rPr lang="en-US" sz="2200">
                <a:solidFill>
                  <a:srgbClr val="F4F8FF"/>
                </a:solidFill>
                <a:latin typeface="Montserrat"/>
              </a:rPr>
              <a:t> nos dedicamos a contratar diferentes puestos de trabajo para facilitar la gestión de recursos y la administración de la nómina para PYMES, Multinacionales o cualquier entidad legal.</a:t>
            </a:r>
          </a:p>
          <a:p>
            <a:pPr algn="just">
              <a:lnSpc>
                <a:spcPts val="2948"/>
              </a:lnSpc>
            </a:pPr>
          </a:p>
          <a:p>
            <a:pPr algn="just">
              <a:lnSpc>
                <a:spcPts val="2948"/>
              </a:lnSpc>
            </a:pPr>
            <a:r>
              <a:rPr lang="en-US" sz="2200">
                <a:solidFill>
                  <a:srgbClr val="F4F8FF"/>
                </a:solidFill>
                <a:latin typeface="Montserrat"/>
              </a:rPr>
              <a:t>Para el 2021 incluimos  </a:t>
            </a:r>
            <a:r>
              <a:rPr lang="en-US" sz="2200">
                <a:solidFill>
                  <a:srgbClr val="F4F8FF"/>
                </a:solidFill>
                <a:latin typeface="Montserrat Bold"/>
              </a:rPr>
              <a:t>La Casa de Las Motosierras, S.A. </a:t>
            </a:r>
            <a:r>
              <a:rPr lang="en-US" sz="2200">
                <a:solidFill>
                  <a:srgbClr val="F4F8FF"/>
                </a:solidFill>
                <a:latin typeface="Montserrat"/>
              </a:rPr>
              <a:t> con un equipo de Gerentes, Vendedores, RRHH, Logística, entre otros, conviviendo constantemente para acelerar procesos a la toma de deciciones y nuevas propuestas, apostando a garantizar un ROI positivo para nuestros clientes.</a:t>
            </a:r>
          </a:p>
        </p:txBody>
      </p:sp>
    </p:spTree>
  </p:cSld>
  <p:clrMapOvr>
    <a:masterClrMapping/>
  </p:clrMapOvr>
  <p:transition spd="fast">
    <p:cover dir="d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76697" y="2849567"/>
            <a:ext cx="1421458" cy="2673249"/>
            <a:chOff x="0" y="0"/>
            <a:chExt cx="1895278" cy="3564332"/>
          </a:xfrm>
        </p:grpSpPr>
        <p:sp>
          <p:nvSpPr>
            <p:cNvPr name="AutoShape 3" id="3"/>
            <p:cNvSpPr/>
            <p:nvPr/>
          </p:nvSpPr>
          <p:spPr>
            <a:xfrm rot="5419418">
              <a:off x="-1548333" y="1705349"/>
              <a:ext cx="3367596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rot="10795035">
              <a:off x="145002" y="1264"/>
              <a:ext cx="1750249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3312425"/>
              <a:ext cx="251907" cy="251907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86311" lIns="86311" bIns="86311" rIns="86311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0">
            <a:off x="4392402" y="4272206"/>
            <a:ext cx="188930" cy="1250610"/>
            <a:chOff x="0" y="0"/>
            <a:chExt cx="251907" cy="1667480"/>
          </a:xfrm>
        </p:grpSpPr>
        <p:sp>
          <p:nvSpPr>
            <p:cNvPr name="AutoShape 9" id="9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10" id="10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6708790" y="4272206"/>
            <a:ext cx="188930" cy="1250610"/>
            <a:chOff x="0" y="0"/>
            <a:chExt cx="251907" cy="1667480"/>
          </a:xfrm>
        </p:grpSpPr>
        <p:sp>
          <p:nvSpPr>
            <p:cNvPr name="AutoShape 14" id="14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15" id="15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14756081" y="2849567"/>
            <a:ext cx="1406509" cy="2705615"/>
            <a:chOff x="0" y="0"/>
            <a:chExt cx="1875345" cy="3607487"/>
          </a:xfrm>
        </p:grpSpPr>
        <p:sp>
          <p:nvSpPr>
            <p:cNvPr name="AutoShape 19" id="19"/>
            <p:cNvSpPr/>
            <p:nvPr/>
          </p:nvSpPr>
          <p:spPr>
            <a:xfrm rot="10795035">
              <a:off x="27" y="1264"/>
              <a:ext cx="1750249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 rot="5421732">
              <a:off x="53534" y="1728190"/>
              <a:ext cx="3413293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21" id="21"/>
            <p:cNvGrpSpPr/>
            <p:nvPr/>
          </p:nvGrpSpPr>
          <p:grpSpPr>
            <a:xfrm rot="0">
              <a:off x="1623439" y="3355580"/>
              <a:ext cx="251907" cy="251907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6"/>
                  </a:lnSpc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9025179" y="4272206"/>
            <a:ext cx="188930" cy="1250610"/>
            <a:chOff x="0" y="0"/>
            <a:chExt cx="251907" cy="1667480"/>
          </a:xfrm>
        </p:grpSpPr>
        <p:sp>
          <p:nvSpPr>
            <p:cNvPr name="AutoShape 25" id="25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26" id="26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29" id="29"/>
          <p:cNvGrpSpPr/>
          <p:nvPr/>
        </p:nvGrpSpPr>
        <p:grpSpPr>
          <a:xfrm rot="0">
            <a:off x="11341567" y="4272206"/>
            <a:ext cx="188930" cy="1250610"/>
            <a:chOff x="0" y="0"/>
            <a:chExt cx="251907" cy="1667480"/>
          </a:xfrm>
        </p:grpSpPr>
        <p:sp>
          <p:nvSpPr>
            <p:cNvPr name="AutoShape 30" id="30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31" id="31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34" id="34"/>
          <p:cNvGrpSpPr/>
          <p:nvPr/>
        </p:nvGrpSpPr>
        <p:grpSpPr>
          <a:xfrm rot="0">
            <a:off x="13657955" y="4272206"/>
            <a:ext cx="188930" cy="1250610"/>
            <a:chOff x="0" y="0"/>
            <a:chExt cx="251907" cy="1667480"/>
          </a:xfrm>
        </p:grpSpPr>
        <p:sp>
          <p:nvSpPr>
            <p:cNvPr name="AutoShape 35" id="35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FFFFFF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36" id="36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sp>
        <p:nvSpPr>
          <p:cNvPr name="Freeform 39" id="39"/>
          <p:cNvSpPr/>
          <p:nvPr/>
        </p:nvSpPr>
        <p:spPr>
          <a:xfrm flipH="false" flipV="false" rot="0">
            <a:off x="8706465" y="5829937"/>
            <a:ext cx="826357" cy="685125"/>
          </a:xfrm>
          <a:custGeom>
            <a:avLst/>
            <a:gdLst/>
            <a:ahLst/>
            <a:cxnLst/>
            <a:rect r="r" b="b" t="t" l="l"/>
            <a:pathLst>
              <a:path h="685125" w="826357">
                <a:moveTo>
                  <a:pt x="0" y="0"/>
                </a:moveTo>
                <a:lnTo>
                  <a:pt x="826357" y="0"/>
                </a:lnTo>
                <a:lnTo>
                  <a:pt x="826357" y="685125"/>
                </a:lnTo>
                <a:lnTo>
                  <a:pt x="0" y="6851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5724960" y="5730632"/>
            <a:ext cx="653964" cy="883736"/>
          </a:xfrm>
          <a:custGeom>
            <a:avLst/>
            <a:gdLst/>
            <a:ahLst/>
            <a:cxnLst/>
            <a:rect r="r" b="b" t="t" l="l"/>
            <a:pathLst>
              <a:path h="883736" w="653964">
                <a:moveTo>
                  <a:pt x="0" y="0"/>
                </a:moveTo>
                <a:lnTo>
                  <a:pt x="653964" y="0"/>
                </a:lnTo>
                <a:lnTo>
                  <a:pt x="653964" y="883736"/>
                </a:lnTo>
                <a:lnTo>
                  <a:pt x="0" y="883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3502514" y="5803376"/>
            <a:ext cx="536908" cy="738248"/>
          </a:xfrm>
          <a:custGeom>
            <a:avLst/>
            <a:gdLst/>
            <a:ahLst/>
            <a:cxnLst/>
            <a:rect r="r" b="b" t="t" l="l"/>
            <a:pathLst>
              <a:path h="738248" w="536908">
                <a:moveTo>
                  <a:pt x="0" y="0"/>
                </a:moveTo>
                <a:lnTo>
                  <a:pt x="536907" y="0"/>
                </a:lnTo>
                <a:lnTo>
                  <a:pt x="536907" y="738248"/>
                </a:lnTo>
                <a:lnTo>
                  <a:pt x="0" y="7382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781561" y="5761740"/>
            <a:ext cx="746835" cy="821519"/>
          </a:xfrm>
          <a:custGeom>
            <a:avLst/>
            <a:gdLst/>
            <a:ahLst/>
            <a:cxnLst/>
            <a:rect r="r" b="b" t="t" l="l"/>
            <a:pathLst>
              <a:path h="821519" w="746835">
                <a:moveTo>
                  <a:pt x="0" y="0"/>
                </a:moveTo>
                <a:lnTo>
                  <a:pt x="746835" y="0"/>
                </a:lnTo>
                <a:lnTo>
                  <a:pt x="746835" y="821519"/>
                </a:lnTo>
                <a:lnTo>
                  <a:pt x="0" y="8215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4113450" y="5752500"/>
            <a:ext cx="746835" cy="839999"/>
          </a:xfrm>
          <a:custGeom>
            <a:avLst/>
            <a:gdLst/>
            <a:ahLst/>
            <a:cxnLst/>
            <a:rect r="r" b="b" t="t" l="l"/>
            <a:pathLst>
              <a:path h="839999" w="746835">
                <a:moveTo>
                  <a:pt x="0" y="0"/>
                </a:moveTo>
                <a:lnTo>
                  <a:pt x="746835" y="0"/>
                </a:lnTo>
                <a:lnTo>
                  <a:pt x="746835" y="839999"/>
                </a:lnTo>
                <a:lnTo>
                  <a:pt x="0" y="839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1209095" y="5715047"/>
            <a:ext cx="617145" cy="914905"/>
          </a:xfrm>
          <a:custGeom>
            <a:avLst/>
            <a:gdLst/>
            <a:ahLst/>
            <a:cxnLst/>
            <a:rect r="r" b="b" t="t" l="l"/>
            <a:pathLst>
              <a:path h="914905" w="617145">
                <a:moveTo>
                  <a:pt x="0" y="0"/>
                </a:moveTo>
                <a:lnTo>
                  <a:pt x="617145" y="0"/>
                </a:lnTo>
                <a:lnTo>
                  <a:pt x="617145" y="914906"/>
                </a:lnTo>
                <a:lnTo>
                  <a:pt x="0" y="9149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420703" y="5721116"/>
            <a:ext cx="746835" cy="902768"/>
          </a:xfrm>
          <a:custGeom>
            <a:avLst/>
            <a:gdLst/>
            <a:ahLst/>
            <a:cxnLst/>
            <a:rect r="r" b="b" t="t" l="l"/>
            <a:pathLst>
              <a:path h="902768" w="746835">
                <a:moveTo>
                  <a:pt x="0" y="0"/>
                </a:moveTo>
                <a:lnTo>
                  <a:pt x="746835" y="0"/>
                </a:lnTo>
                <a:lnTo>
                  <a:pt x="746835" y="902768"/>
                </a:lnTo>
                <a:lnTo>
                  <a:pt x="0" y="9027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4392402" y="1312066"/>
            <a:ext cx="9818586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¿QUIENES SOMOS?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213090" y="2448740"/>
            <a:ext cx="9861820" cy="643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95"/>
              </a:lnSpc>
              <a:spcBef>
                <a:spcPct val="0"/>
              </a:spcBef>
            </a:pPr>
            <a:r>
              <a:rPr lang="en-US" sz="2199">
                <a:solidFill>
                  <a:srgbClr val="F4F8FF"/>
                </a:solidFill>
                <a:latin typeface="Montserrat"/>
              </a:rPr>
              <a:t>Somos un grupo de profesionales comprometidos por brindar un excelente servicio, a traves de 7 pilares fundamentales.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196281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Innovación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528169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Objetivos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161284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Equipo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5110110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Integridad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225154" y="7010953"/>
            <a:ext cx="2421755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Responsabilidad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684601" y="7010953"/>
            <a:ext cx="2238662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Transparencia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889658" y="7010953"/>
            <a:ext cx="1762620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Confianza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498135" y="7388521"/>
            <a:ext cx="2017260" cy="166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Mantener un 100% de cumplimiento en la planilla de los colaboradores.</a:t>
            </a:r>
          </a:p>
          <a:p>
            <a:pPr algn="ctr">
              <a:lnSpc>
                <a:spcPts val="1679"/>
              </a:lnSpc>
            </a:pPr>
          </a:p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Cumplir con los indicadores y objetivos de las marcas.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68067" y="7388521"/>
            <a:ext cx="2017260" cy="187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Vital para mantenernos constantes en el mercado, nos adaptamos a la necesidad de nuestro cliente, previamente revisando los recursos para cumplir de manera eficiente.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5785490" y="7388521"/>
            <a:ext cx="2017260" cy="1036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Incentivar siempre la precisión de los datos captados para reportes (precios, SOS, fotografías, encuestas).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8161284" y="7388521"/>
            <a:ext cx="2017260" cy="1036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Sentido de pertenecía a la organización, escucha activa al equipo y apoyo durante procesos de desarrollo profesional. 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453659" y="7388521"/>
            <a:ext cx="2017260" cy="124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Entrega de reportes a tiempo con el fin de que la recepción pueda ayudar a las marcas a timar decisiones en tiempo-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2762337" y="7388521"/>
            <a:ext cx="2017260" cy="2084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Confianza en las ejecuciones que podemos realizar en POS de los canales a implementar ya sea, ofertas del mes (rótulos), Plan de visibilidad (exhibiciones), megapromociones, mterial POP, entre otros.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5043312" y="7388521"/>
            <a:ext cx="2017260" cy="124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Pensamiento critico y plan de acción antre las problematicas que podamos enfrentar, siempre haciendo lo correcto.</a:t>
            </a:r>
          </a:p>
        </p:txBody>
      </p:sp>
    </p:spTree>
  </p:cSld>
  <p:clrMapOvr>
    <a:masterClrMapping/>
  </p:clrMapOvr>
  <p:transition spd="slow">
    <p:cover dir="d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33013" y="-6496595"/>
            <a:ext cx="9521990" cy="12849235"/>
          </a:xfrm>
          <a:custGeom>
            <a:avLst/>
            <a:gdLst/>
            <a:ahLst/>
            <a:cxnLst/>
            <a:rect r="r" b="b" t="t" l="l"/>
            <a:pathLst>
              <a:path h="12849235" w="9521990">
                <a:moveTo>
                  <a:pt x="0" y="0"/>
                </a:moveTo>
                <a:lnTo>
                  <a:pt x="9521990" y="0"/>
                </a:lnTo>
                <a:lnTo>
                  <a:pt x="9521990" y="12849235"/>
                </a:lnTo>
                <a:lnTo>
                  <a:pt x="0" y="1284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6579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56539">
            <a:off x="13194039" y="6123776"/>
            <a:ext cx="8663258" cy="6269049"/>
          </a:xfrm>
          <a:custGeom>
            <a:avLst/>
            <a:gdLst/>
            <a:ahLst/>
            <a:cxnLst/>
            <a:rect r="r" b="b" t="t" l="l"/>
            <a:pathLst>
              <a:path h="6269049" w="8663258">
                <a:moveTo>
                  <a:pt x="0" y="0"/>
                </a:moveTo>
                <a:lnTo>
                  <a:pt x="8663258" y="0"/>
                </a:lnTo>
                <a:lnTo>
                  <a:pt x="8663258" y="6269048"/>
                </a:lnTo>
                <a:lnTo>
                  <a:pt x="0" y="626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473" y="3405685"/>
            <a:ext cx="2275832" cy="1280156"/>
          </a:xfrm>
          <a:custGeom>
            <a:avLst/>
            <a:gdLst/>
            <a:ahLst/>
            <a:cxnLst/>
            <a:rect r="r" b="b" t="t" l="l"/>
            <a:pathLst>
              <a:path h="1280156" w="2275832">
                <a:moveTo>
                  <a:pt x="0" y="0"/>
                </a:moveTo>
                <a:lnTo>
                  <a:pt x="2275832" y="0"/>
                </a:lnTo>
                <a:lnTo>
                  <a:pt x="2275832" y="1280155"/>
                </a:lnTo>
                <a:lnTo>
                  <a:pt x="0" y="12801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833503" y="3057400"/>
            <a:ext cx="1322823" cy="1476111"/>
          </a:xfrm>
          <a:custGeom>
            <a:avLst/>
            <a:gdLst/>
            <a:ahLst/>
            <a:cxnLst/>
            <a:rect r="r" b="b" t="t" l="l"/>
            <a:pathLst>
              <a:path h="1476111" w="1322823">
                <a:moveTo>
                  <a:pt x="0" y="0"/>
                </a:moveTo>
                <a:lnTo>
                  <a:pt x="1322822" y="0"/>
                </a:lnTo>
                <a:lnTo>
                  <a:pt x="1322822" y="1476111"/>
                </a:lnTo>
                <a:lnTo>
                  <a:pt x="0" y="14761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252604" y="2029255"/>
            <a:ext cx="3031983" cy="796069"/>
          </a:xfrm>
          <a:custGeom>
            <a:avLst/>
            <a:gdLst/>
            <a:ahLst/>
            <a:cxnLst/>
            <a:rect r="r" b="b" t="t" l="l"/>
            <a:pathLst>
              <a:path h="796069" w="3031983">
                <a:moveTo>
                  <a:pt x="0" y="0"/>
                </a:moveTo>
                <a:lnTo>
                  <a:pt x="3031984" y="0"/>
                </a:lnTo>
                <a:lnTo>
                  <a:pt x="3031984" y="796069"/>
                </a:lnTo>
                <a:lnTo>
                  <a:pt x="0" y="7960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60065" y="1927873"/>
            <a:ext cx="1925435" cy="1083057"/>
          </a:xfrm>
          <a:custGeom>
            <a:avLst/>
            <a:gdLst/>
            <a:ahLst/>
            <a:cxnLst/>
            <a:rect r="r" b="b" t="t" l="l"/>
            <a:pathLst>
              <a:path h="1083057" w="1925435">
                <a:moveTo>
                  <a:pt x="0" y="0"/>
                </a:moveTo>
                <a:lnTo>
                  <a:pt x="1925435" y="0"/>
                </a:lnTo>
                <a:lnTo>
                  <a:pt x="1925435" y="1083058"/>
                </a:lnTo>
                <a:lnTo>
                  <a:pt x="0" y="10830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73900" y="1640204"/>
            <a:ext cx="2136119" cy="1600209"/>
          </a:xfrm>
          <a:custGeom>
            <a:avLst/>
            <a:gdLst/>
            <a:ahLst/>
            <a:cxnLst/>
            <a:rect r="r" b="b" t="t" l="l"/>
            <a:pathLst>
              <a:path h="1600209" w="2136119">
                <a:moveTo>
                  <a:pt x="0" y="0"/>
                </a:moveTo>
                <a:lnTo>
                  <a:pt x="2136120" y="0"/>
                </a:lnTo>
                <a:lnTo>
                  <a:pt x="2136120" y="1600209"/>
                </a:lnTo>
                <a:lnTo>
                  <a:pt x="0" y="1600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32313" y="1961229"/>
            <a:ext cx="2669908" cy="675415"/>
          </a:xfrm>
          <a:custGeom>
            <a:avLst/>
            <a:gdLst/>
            <a:ahLst/>
            <a:cxnLst/>
            <a:rect r="r" b="b" t="t" l="l"/>
            <a:pathLst>
              <a:path h="675415" w="2669908">
                <a:moveTo>
                  <a:pt x="0" y="0"/>
                </a:moveTo>
                <a:lnTo>
                  <a:pt x="2669907" y="0"/>
                </a:lnTo>
                <a:lnTo>
                  <a:pt x="2669907" y="675415"/>
                </a:lnTo>
                <a:lnTo>
                  <a:pt x="0" y="6754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922247" y="3609209"/>
            <a:ext cx="1844577" cy="699402"/>
          </a:xfrm>
          <a:custGeom>
            <a:avLst/>
            <a:gdLst/>
            <a:ahLst/>
            <a:cxnLst/>
            <a:rect r="r" b="b" t="t" l="l"/>
            <a:pathLst>
              <a:path h="699402" w="1844577">
                <a:moveTo>
                  <a:pt x="0" y="0"/>
                </a:moveTo>
                <a:lnTo>
                  <a:pt x="1844577" y="0"/>
                </a:lnTo>
                <a:lnTo>
                  <a:pt x="1844577" y="699402"/>
                </a:lnTo>
                <a:lnTo>
                  <a:pt x="0" y="6994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385985" y="3530467"/>
            <a:ext cx="2418555" cy="778144"/>
          </a:xfrm>
          <a:custGeom>
            <a:avLst/>
            <a:gdLst/>
            <a:ahLst/>
            <a:cxnLst/>
            <a:rect r="r" b="b" t="t" l="l"/>
            <a:pathLst>
              <a:path h="778144" w="2418555">
                <a:moveTo>
                  <a:pt x="0" y="0"/>
                </a:moveTo>
                <a:lnTo>
                  <a:pt x="2418555" y="0"/>
                </a:lnTo>
                <a:lnTo>
                  <a:pt x="2418555" y="778144"/>
                </a:lnTo>
                <a:lnTo>
                  <a:pt x="0" y="7781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802220" y="3169850"/>
            <a:ext cx="1739321" cy="1251211"/>
          </a:xfrm>
          <a:custGeom>
            <a:avLst/>
            <a:gdLst/>
            <a:ahLst/>
            <a:cxnLst/>
            <a:rect r="r" b="b" t="t" l="l"/>
            <a:pathLst>
              <a:path h="1251211" w="1739321">
                <a:moveTo>
                  <a:pt x="0" y="0"/>
                </a:moveTo>
                <a:lnTo>
                  <a:pt x="1739321" y="0"/>
                </a:lnTo>
                <a:lnTo>
                  <a:pt x="1739321" y="1251211"/>
                </a:lnTo>
                <a:lnTo>
                  <a:pt x="0" y="125121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81620" y="5076365"/>
            <a:ext cx="2302163" cy="676621"/>
          </a:xfrm>
          <a:custGeom>
            <a:avLst/>
            <a:gdLst/>
            <a:ahLst/>
            <a:cxnLst/>
            <a:rect r="r" b="b" t="t" l="l"/>
            <a:pathLst>
              <a:path h="676621" w="2302163">
                <a:moveTo>
                  <a:pt x="0" y="0"/>
                </a:moveTo>
                <a:lnTo>
                  <a:pt x="2302162" y="0"/>
                </a:lnTo>
                <a:lnTo>
                  <a:pt x="2302162" y="676622"/>
                </a:lnTo>
                <a:lnTo>
                  <a:pt x="0" y="67662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818181" y="4308611"/>
            <a:ext cx="2166847" cy="2166847"/>
          </a:xfrm>
          <a:custGeom>
            <a:avLst/>
            <a:gdLst/>
            <a:ahLst/>
            <a:cxnLst/>
            <a:rect r="r" b="b" t="t" l="l"/>
            <a:pathLst>
              <a:path h="2166847" w="2166847">
                <a:moveTo>
                  <a:pt x="0" y="0"/>
                </a:moveTo>
                <a:lnTo>
                  <a:pt x="2166848" y="0"/>
                </a:lnTo>
                <a:lnTo>
                  <a:pt x="2166848" y="2166847"/>
                </a:lnTo>
                <a:lnTo>
                  <a:pt x="0" y="21668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427679" y="4308611"/>
            <a:ext cx="2134469" cy="2134469"/>
          </a:xfrm>
          <a:custGeom>
            <a:avLst/>
            <a:gdLst/>
            <a:ahLst/>
            <a:cxnLst/>
            <a:rect r="r" b="b" t="t" l="l"/>
            <a:pathLst>
              <a:path h="2134469" w="2134469">
                <a:moveTo>
                  <a:pt x="0" y="0"/>
                </a:moveTo>
                <a:lnTo>
                  <a:pt x="2134469" y="0"/>
                </a:lnTo>
                <a:lnTo>
                  <a:pt x="2134469" y="2134469"/>
                </a:lnTo>
                <a:lnTo>
                  <a:pt x="0" y="213446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649244" y="4762462"/>
            <a:ext cx="3206720" cy="1304428"/>
          </a:xfrm>
          <a:custGeom>
            <a:avLst/>
            <a:gdLst/>
            <a:ahLst/>
            <a:cxnLst/>
            <a:rect r="r" b="b" t="t" l="l"/>
            <a:pathLst>
              <a:path h="1304428" w="3206720">
                <a:moveTo>
                  <a:pt x="0" y="0"/>
                </a:moveTo>
                <a:lnTo>
                  <a:pt x="3206720" y="0"/>
                </a:lnTo>
                <a:lnTo>
                  <a:pt x="3206720" y="1304428"/>
                </a:lnTo>
                <a:lnTo>
                  <a:pt x="0" y="130442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085764" y="4800603"/>
            <a:ext cx="3039018" cy="575243"/>
          </a:xfrm>
          <a:custGeom>
            <a:avLst/>
            <a:gdLst/>
            <a:ahLst/>
            <a:cxnLst/>
            <a:rect r="r" b="b" t="t" l="l"/>
            <a:pathLst>
              <a:path h="575243" w="3039018">
                <a:moveTo>
                  <a:pt x="0" y="0"/>
                </a:moveTo>
                <a:lnTo>
                  <a:pt x="3039018" y="0"/>
                </a:lnTo>
                <a:lnTo>
                  <a:pt x="3039018" y="575242"/>
                </a:lnTo>
                <a:lnTo>
                  <a:pt x="0" y="57524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62516" y="6475458"/>
            <a:ext cx="2321266" cy="731199"/>
          </a:xfrm>
          <a:custGeom>
            <a:avLst/>
            <a:gdLst/>
            <a:ahLst/>
            <a:cxnLst/>
            <a:rect r="r" b="b" t="t" l="l"/>
            <a:pathLst>
              <a:path h="731199" w="2321266">
                <a:moveTo>
                  <a:pt x="0" y="0"/>
                </a:moveTo>
                <a:lnTo>
                  <a:pt x="2321266" y="0"/>
                </a:lnTo>
                <a:lnTo>
                  <a:pt x="2321266" y="731199"/>
                </a:lnTo>
                <a:lnTo>
                  <a:pt x="0" y="73119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778806" y="6352640"/>
            <a:ext cx="3373762" cy="687510"/>
          </a:xfrm>
          <a:custGeom>
            <a:avLst/>
            <a:gdLst/>
            <a:ahLst/>
            <a:cxnLst/>
            <a:rect r="r" b="b" t="t" l="l"/>
            <a:pathLst>
              <a:path h="687510" w="3373762">
                <a:moveTo>
                  <a:pt x="0" y="0"/>
                </a:moveTo>
                <a:lnTo>
                  <a:pt x="3373762" y="0"/>
                </a:lnTo>
                <a:lnTo>
                  <a:pt x="3373762" y="687511"/>
                </a:lnTo>
                <a:lnTo>
                  <a:pt x="0" y="68751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638724" y="5952736"/>
            <a:ext cx="3517601" cy="1467499"/>
          </a:xfrm>
          <a:custGeom>
            <a:avLst/>
            <a:gdLst/>
            <a:ahLst/>
            <a:cxnLst/>
            <a:rect r="r" b="b" t="t" l="l"/>
            <a:pathLst>
              <a:path h="1467499" w="3517601">
                <a:moveTo>
                  <a:pt x="0" y="0"/>
                </a:moveTo>
                <a:lnTo>
                  <a:pt x="3517601" y="0"/>
                </a:lnTo>
                <a:lnTo>
                  <a:pt x="3517601" y="1467499"/>
                </a:lnTo>
                <a:lnTo>
                  <a:pt x="0" y="146749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17713" y="5952736"/>
            <a:ext cx="2335150" cy="1334371"/>
          </a:xfrm>
          <a:custGeom>
            <a:avLst/>
            <a:gdLst/>
            <a:ahLst/>
            <a:cxnLst/>
            <a:rect r="r" b="b" t="t" l="l"/>
            <a:pathLst>
              <a:path h="1334371" w="2335150">
                <a:moveTo>
                  <a:pt x="0" y="0"/>
                </a:moveTo>
                <a:lnTo>
                  <a:pt x="2335150" y="0"/>
                </a:lnTo>
                <a:lnTo>
                  <a:pt x="2335150" y="1334371"/>
                </a:lnTo>
                <a:lnTo>
                  <a:pt x="0" y="133437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31957" y="8921212"/>
            <a:ext cx="1220005" cy="1220005"/>
          </a:xfrm>
          <a:custGeom>
            <a:avLst/>
            <a:gdLst/>
            <a:ahLst/>
            <a:cxnLst/>
            <a:rect r="r" b="b" t="t" l="l"/>
            <a:pathLst>
              <a:path h="1220005" w="1220005">
                <a:moveTo>
                  <a:pt x="0" y="0"/>
                </a:moveTo>
                <a:lnTo>
                  <a:pt x="1220005" y="0"/>
                </a:lnTo>
                <a:lnTo>
                  <a:pt x="1220005" y="1220005"/>
                </a:lnTo>
                <a:lnTo>
                  <a:pt x="0" y="122000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873913" y="8626322"/>
            <a:ext cx="1809787" cy="1809787"/>
          </a:xfrm>
          <a:custGeom>
            <a:avLst/>
            <a:gdLst/>
            <a:ahLst/>
            <a:cxnLst/>
            <a:rect r="r" b="b" t="t" l="l"/>
            <a:pathLst>
              <a:path h="1809787" w="1809787">
                <a:moveTo>
                  <a:pt x="0" y="0"/>
                </a:moveTo>
                <a:lnTo>
                  <a:pt x="1809787" y="0"/>
                </a:lnTo>
                <a:lnTo>
                  <a:pt x="1809787" y="1809786"/>
                </a:lnTo>
                <a:lnTo>
                  <a:pt x="0" y="1809786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914838" y="5655522"/>
            <a:ext cx="1575116" cy="1575116"/>
          </a:xfrm>
          <a:custGeom>
            <a:avLst/>
            <a:gdLst/>
            <a:ahLst/>
            <a:cxnLst/>
            <a:rect r="r" b="b" t="t" l="l"/>
            <a:pathLst>
              <a:path h="1575116" w="1575116">
                <a:moveTo>
                  <a:pt x="0" y="0"/>
                </a:moveTo>
                <a:lnTo>
                  <a:pt x="1575116" y="0"/>
                </a:lnTo>
                <a:lnTo>
                  <a:pt x="1575116" y="1575116"/>
                </a:lnTo>
                <a:lnTo>
                  <a:pt x="0" y="157511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189241" y="3169850"/>
            <a:ext cx="1357734" cy="1303722"/>
          </a:xfrm>
          <a:custGeom>
            <a:avLst/>
            <a:gdLst/>
            <a:ahLst/>
            <a:cxnLst/>
            <a:rect r="r" b="b" t="t" l="l"/>
            <a:pathLst>
              <a:path h="1303722" w="1357734">
                <a:moveTo>
                  <a:pt x="0" y="0"/>
                </a:moveTo>
                <a:lnTo>
                  <a:pt x="1357734" y="0"/>
                </a:lnTo>
                <a:lnTo>
                  <a:pt x="1357734" y="1303722"/>
                </a:lnTo>
                <a:lnTo>
                  <a:pt x="0" y="13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219817" y="9088026"/>
            <a:ext cx="2363676" cy="886379"/>
          </a:xfrm>
          <a:custGeom>
            <a:avLst/>
            <a:gdLst/>
            <a:ahLst/>
            <a:cxnLst/>
            <a:rect r="r" b="b" t="t" l="l"/>
            <a:pathLst>
              <a:path h="886379" w="2363676">
                <a:moveTo>
                  <a:pt x="0" y="0"/>
                </a:moveTo>
                <a:lnTo>
                  <a:pt x="2363677" y="0"/>
                </a:lnTo>
                <a:lnTo>
                  <a:pt x="2363677" y="886378"/>
                </a:lnTo>
                <a:lnTo>
                  <a:pt x="0" y="88637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7937198" y="8981436"/>
            <a:ext cx="2413604" cy="1099557"/>
          </a:xfrm>
          <a:custGeom>
            <a:avLst/>
            <a:gdLst/>
            <a:ahLst/>
            <a:cxnLst/>
            <a:rect r="r" b="b" t="t" l="l"/>
            <a:pathLst>
              <a:path h="1099557" w="2413604">
                <a:moveTo>
                  <a:pt x="0" y="0"/>
                </a:moveTo>
                <a:lnTo>
                  <a:pt x="2413604" y="0"/>
                </a:lnTo>
                <a:lnTo>
                  <a:pt x="2413604" y="1099557"/>
                </a:lnTo>
                <a:lnTo>
                  <a:pt x="0" y="109955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350802" y="8504882"/>
            <a:ext cx="1931227" cy="1931227"/>
          </a:xfrm>
          <a:custGeom>
            <a:avLst/>
            <a:gdLst/>
            <a:ahLst/>
            <a:cxnLst/>
            <a:rect r="r" b="b" t="t" l="l"/>
            <a:pathLst>
              <a:path h="1931227" w="1931227">
                <a:moveTo>
                  <a:pt x="0" y="0"/>
                </a:moveTo>
                <a:lnTo>
                  <a:pt x="1931227" y="0"/>
                </a:lnTo>
                <a:lnTo>
                  <a:pt x="1931227" y="1931226"/>
                </a:lnTo>
                <a:lnTo>
                  <a:pt x="0" y="193122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62516" y="8070146"/>
            <a:ext cx="4566153" cy="869472"/>
          </a:xfrm>
          <a:custGeom>
            <a:avLst/>
            <a:gdLst/>
            <a:ahLst/>
            <a:cxnLst/>
            <a:rect r="r" b="b" t="t" l="l"/>
            <a:pathLst>
              <a:path h="869472" w="4566153">
                <a:moveTo>
                  <a:pt x="0" y="0"/>
                </a:moveTo>
                <a:lnTo>
                  <a:pt x="4566153" y="0"/>
                </a:lnTo>
                <a:lnTo>
                  <a:pt x="4566153" y="869472"/>
                </a:lnTo>
                <a:lnTo>
                  <a:pt x="0" y="869472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668622" y="7932036"/>
            <a:ext cx="1434726" cy="989176"/>
          </a:xfrm>
          <a:custGeom>
            <a:avLst/>
            <a:gdLst/>
            <a:ahLst/>
            <a:cxnLst/>
            <a:rect r="r" b="b" t="t" l="l"/>
            <a:pathLst>
              <a:path h="989176" w="1434726">
                <a:moveTo>
                  <a:pt x="0" y="0"/>
                </a:moveTo>
                <a:lnTo>
                  <a:pt x="1434726" y="0"/>
                </a:lnTo>
                <a:lnTo>
                  <a:pt x="1434726" y="989176"/>
                </a:lnTo>
                <a:lnTo>
                  <a:pt x="0" y="98917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451459" y="7970519"/>
            <a:ext cx="2706162" cy="969099"/>
          </a:xfrm>
          <a:custGeom>
            <a:avLst/>
            <a:gdLst/>
            <a:ahLst/>
            <a:cxnLst/>
            <a:rect r="r" b="b" t="t" l="l"/>
            <a:pathLst>
              <a:path h="969099" w="2706162">
                <a:moveTo>
                  <a:pt x="0" y="0"/>
                </a:moveTo>
                <a:lnTo>
                  <a:pt x="2706162" y="0"/>
                </a:lnTo>
                <a:lnTo>
                  <a:pt x="2706162" y="969099"/>
                </a:lnTo>
                <a:lnTo>
                  <a:pt x="0" y="969099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0570421" y="7932036"/>
            <a:ext cx="894584" cy="844637"/>
          </a:xfrm>
          <a:custGeom>
            <a:avLst/>
            <a:gdLst/>
            <a:ahLst/>
            <a:cxnLst/>
            <a:rect r="r" b="b" t="t" l="l"/>
            <a:pathLst>
              <a:path h="844637" w="894584">
                <a:moveTo>
                  <a:pt x="0" y="0"/>
                </a:moveTo>
                <a:lnTo>
                  <a:pt x="894584" y="0"/>
                </a:lnTo>
                <a:lnTo>
                  <a:pt x="894584" y="844637"/>
                </a:lnTo>
                <a:lnTo>
                  <a:pt x="0" y="84463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781620" y="741655"/>
            <a:ext cx="12571243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1C3666"/>
                </a:solidFill>
                <a:latin typeface="Garet Ultra-Bold"/>
              </a:rPr>
              <a:t>CLIENTES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80531" y="7606707"/>
            <a:ext cx="1122859" cy="416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03"/>
              </a:lnSpc>
              <a:spcBef>
                <a:spcPct val="0"/>
              </a:spcBef>
            </a:pPr>
            <a:r>
              <a:rPr lang="en-US" sz="2799">
                <a:solidFill>
                  <a:srgbClr val="1C3666"/>
                </a:solidFill>
                <a:latin typeface="Montserrat Bold"/>
              </a:rPr>
              <a:t>Otros: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99108" y="1792604"/>
            <a:ext cx="6473737" cy="6473711"/>
            <a:chOff x="0" y="0"/>
            <a:chExt cx="6350000" cy="6349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245" t="0" r="-2245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802220" y="-7933576"/>
            <a:ext cx="9521990" cy="12849235"/>
          </a:xfrm>
          <a:custGeom>
            <a:avLst/>
            <a:gdLst/>
            <a:ahLst/>
            <a:cxnLst/>
            <a:rect r="r" b="b" t="t" l="l"/>
            <a:pathLst>
              <a:path h="12849235" w="9521990">
                <a:moveTo>
                  <a:pt x="0" y="0"/>
                </a:moveTo>
                <a:lnTo>
                  <a:pt x="9521990" y="0"/>
                </a:lnTo>
                <a:lnTo>
                  <a:pt x="9521990" y="12849235"/>
                </a:lnTo>
                <a:lnTo>
                  <a:pt x="0" y="12849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6579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256539">
            <a:off x="11648186" y="6588162"/>
            <a:ext cx="8663258" cy="6269049"/>
          </a:xfrm>
          <a:custGeom>
            <a:avLst/>
            <a:gdLst/>
            <a:ahLst/>
            <a:cxnLst/>
            <a:rect r="r" b="b" t="t" l="l"/>
            <a:pathLst>
              <a:path h="6269049" w="8663258">
                <a:moveTo>
                  <a:pt x="0" y="0"/>
                </a:moveTo>
                <a:lnTo>
                  <a:pt x="8663259" y="0"/>
                </a:lnTo>
                <a:lnTo>
                  <a:pt x="8663259" y="6269048"/>
                </a:lnTo>
                <a:lnTo>
                  <a:pt x="0" y="626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098853"/>
            <a:ext cx="9229753" cy="3756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4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</a:rPr>
              <a:t>Contamos con local propio de 500 mts cuadrados ubicadas en la Ciudad de Panamá, corregimiento de Juan Díaz, calle Miramar, casa No. 2 y 1, y acceso a Prov. Centrales y Chiriquí</a:t>
            </a:r>
          </a:p>
          <a:p>
            <a:pPr algn="just">
              <a:lnSpc>
                <a:spcPts val="3049"/>
              </a:lnSpc>
            </a:pPr>
          </a:p>
          <a:p>
            <a:pPr algn="just">
              <a:lnSpc>
                <a:spcPts val="304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</a:rPr>
              <a:t>Contamos con salones de Capacitación con capacidad 30  personas acondicionado para entrenamiento y reuniones.</a:t>
            </a:r>
          </a:p>
          <a:p>
            <a:pPr algn="just">
              <a:lnSpc>
                <a:spcPts val="3049"/>
              </a:lnSpc>
            </a:pPr>
          </a:p>
          <a:p>
            <a:pPr algn="just">
              <a:lnSpc>
                <a:spcPts val="304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</a:rPr>
              <a:t>Mantenemos espacios en Bodega según disponibilidad.</a:t>
            </a:r>
          </a:p>
          <a:p>
            <a:pPr algn="just" marL="0" indent="0" lvl="0">
              <a:lnSpc>
                <a:spcPts val="264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24292"/>
            <a:ext cx="9970408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INFRAESTRUCTURA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5096" y="719133"/>
            <a:ext cx="10137147" cy="200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40"/>
              </a:lnSpc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NUESTRO EQUIPO ADMINISTRATIVO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9893434">
            <a:off x="7071190" y="-4922182"/>
            <a:ext cx="12299433" cy="8900317"/>
          </a:xfrm>
          <a:custGeom>
            <a:avLst/>
            <a:gdLst/>
            <a:ahLst/>
            <a:cxnLst/>
            <a:rect r="r" b="b" t="t" l="l"/>
            <a:pathLst>
              <a:path h="8900317" w="12299433">
                <a:moveTo>
                  <a:pt x="0" y="0"/>
                </a:moveTo>
                <a:lnTo>
                  <a:pt x="12299432" y="0"/>
                </a:lnTo>
                <a:lnTo>
                  <a:pt x="12299432" y="8900317"/>
                </a:lnTo>
                <a:lnTo>
                  <a:pt x="0" y="8900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5082112"/>
            <a:ext cx="3306133" cy="3229610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0" t="-18282" r="0" b="-1828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228938" y="5082112"/>
            <a:ext cx="3306133" cy="3229610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0" t="-26817" r="0" b="-2681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429176" y="5082112"/>
            <a:ext cx="3306133" cy="3229610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26817" r="0" b="-2681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29414" y="5082112"/>
            <a:ext cx="3306133" cy="3229610"/>
            <a:chOff x="0" y="0"/>
            <a:chExt cx="4828540" cy="47167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0" t="-26817" r="0" b="-26817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47154" y="2981011"/>
            <a:ext cx="4330470" cy="1120604"/>
          </a:xfrm>
          <a:custGeom>
            <a:avLst/>
            <a:gdLst/>
            <a:ahLst/>
            <a:cxnLst/>
            <a:rect r="r" b="b" t="t" l="l"/>
            <a:pathLst>
              <a:path h="1120604" w="4330470">
                <a:moveTo>
                  <a:pt x="0" y="0"/>
                </a:moveTo>
                <a:lnTo>
                  <a:pt x="4330470" y="0"/>
                </a:lnTo>
                <a:lnTo>
                  <a:pt x="4330470" y="1120604"/>
                </a:lnTo>
                <a:lnTo>
                  <a:pt x="0" y="11206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47154" y="8958518"/>
            <a:ext cx="351024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FFFFFF"/>
                </a:solidFill>
                <a:latin typeface="Montserrat"/>
              </a:rPr>
              <a:t>Aura Herrings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10722" y="8958518"/>
            <a:ext cx="351024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FFFFFF"/>
                </a:solidFill>
                <a:latin typeface="Montserrat"/>
              </a:rPr>
              <a:t>Pedro Valenzuela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28938" y="8958518"/>
            <a:ext cx="351024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FFFFFF"/>
                </a:solidFill>
                <a:latin typeface="Montserrat"/>
              </a:rPr>
              <a:t>Monica Herrings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616389" y="8958518"/>
            <a:ext cx="3510249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FFFFFF"/>
                </a:solidFill>
                <a:latin typeface="Montserrat"/>
              </a:rPr>
              <a:t>Rosivel Torivio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10722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Operativo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47154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Director General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616389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Administrativo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28938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Comercial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778906" y="3158292"/>
            <a:ext cx="10575038" cy="6988302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-1898846">
            <a:off x="-3656258" y="-3756073"/>
            <a:ext cx="19308321" cy="6564829"/>
          </a:xfrm>
          <a:custGeom>
            <a:avLst/>
            <a:gdLst/>
            <a:ahLst/>
            <a:cxnLst/>
            <a:rect r="r" b="b" t="t" l="l"/>
            <a:pathLst>
              <a:path h="6564829" w="19308321">
                <a:moveTo>
                  <a:pt x="0" y="0"/>
                </a:moveTo>
                <a:lnTo>
                  <a:pt x="19308320" y="0"/>
                </a:lnTo>
                <a:lnTo>
                  <a:pt x="19308320" y="6564829"/>
                </a:lnTo>
                <a:lnTo>
                  <a:pt x="0" y="65648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8482" y="587220"/>
            <a:ext cx="6918653" cy="8795964"/>
            <a:chOff x="-2540" y="-1270"/>
            <a:chExt cx="4329430" cy="55041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29430" cy="5504180"/>
            </a:xfrm>
            <a:custGeom>
              <a:avLst/>
              <a:gdLst/>
              <a:ahLst/>
              <a:cxnLst/>
              <a:rect r="r" b="b" t="t" l="l"/>
              <a:pathLst>
                <a:path h="5504180" w="432943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5"/>
              <a:stretch>
                <a:fillRect l="-14266" t="0" r="-14266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579856" y="1014999"/>
            <a:ext cx="7089789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EQUIPO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79856" y="2157235"/>
            <a:ext cx="7679444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561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Montserrat"/>
              </a:rPr>
              <a:t>Distribución del equipo M&amp;M Panamá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76697" y="2849567"/>
            <a:ext cx="1421458" cy="2673249"/>
            <a:chOff x="0" y="0"/>
            <a:chExt cx="1895278" cy="3564332"/>
          </a:xfrm>
        </p:grpSpPr>
        <p:sp>
          <p:nvSpPr>
            <p:cNvPr name="AutoShape 3" id="3"/>
            <p:cNvSpPr/>
            <p:nvPr/>
          </p:nvSpPr>
          <p:spPr>
            <a:xfrm rot="5419418">
              <a:off x="-1548333" y="1705349"/>
              <a:ext cx="3367596" cy="0"/>
            </a:xfrm>
            <a:prstGeom prst="line">
              <a:avLst/>
            </a:prstGeom>
            <a:ln cap="flat" w="38100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rot="10795035">
              <a:off x="145002" y="1264"/>
              <a:ext cx="1750249" cy="0"/>
            </a:xfrm>
            <a:prstGeom prst="line">
              <a:avLst/>
            </a:prstGeom>
            <a:ln cap="flat" w="38100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3312425"/>
              <a:ext cx="251907" cy="251907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86311" lIns="86311" bIns="86311" rIns="86311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0">
            <a:off x="4392402" y="4272206"/>
            <a:ext cx="188930" cy="1250610"/>
            <a:chOff x="0" y="0"/>
            <a:chExt cx="251907" cy="1667480"/>
          </a:xfrm>
        </p:grpSpPr>
        <p:sp>
          <p:nvSpPr>
            <p:cNvPr name="AutoShape 9" id="9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10" id="10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6708790" y="4272206"/>
            <a:ext cx="188930" cy="1250610"/>
            <a:chOff x="0" y="0"/>
            <a:chExt cx="251907" cy="1667480"/>
          </a:xfrm>
        </p:grpSpPr>
        <p:sp>
          <p:nvSpPr>
            <p:cNvPr name="AutoShape 14" id="14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15" id="15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14756081" y="2849567"/>
            <a:ext cx="1406509" cy="2705615"/>
            <a:chOff x="0" y="0"/>
            <a:chExt cx="1875345" cy="3607487"/>
          </a:xfrm>
        </p:grpSpPr>
        <p:sp>
          <p:nvSpPr>
            <p:cNvPr name="AutoShape 19" id="19"/>
            <p:cNvSpPr/>
            <p:nvPr/>
          </p:nvSpPr>
          <p:spPr>
            <a:xfrm rot="10795035">
              <a:off x="27" y="1264"/>
              <a:ext cx="1750249" cy="0"/>
            </a:xfrm>
            <a:prstGeom prst="line">
              <a:avLst/>
            </a:prstGeom>
            <a:ln cap="flat" w="38100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 rot="5421732">
              <a:off x="53534" y="1728190"/>
              <a:ext cx="3413293" cy="0"/>
            </a:xfrm>
            <a:prstGeom prst="line">
              <a:avLst/>
            </a:prstGeom>
            <a:ln cap="flat" w="38100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21" id="21"/>
            <p:cNvGrpSpPr/>
            <p:nvPr/>
          </p:nvGrpSpPr>
          <p:grpSpPr>
            <a:xfrm rot="0">
              <a:off x="1623439" y="3355580"/>
              <a:ext cx="251907" cy="251907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6"/>
                  </a:lnSpc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9025179" y="4272206"/>
            <a:ext cx="188930" cy="1250610"/>
            <a:chOff x="0" y="0"/>
            <a:chExt cx="251907" cy="1667480"/>
          </a:xfrm>
        </p:grpSpPr>
        <p:sp>
          <p:nvSpPr>
            <p:cNvPr name="AutoShape 25" id="25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26" id="26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29" id="29"/>
          <p:cNvGrpSpPr/>
          <p:nvPr/>
        </p:nvGrpSpPr>
        <p:grpSpPr>
          <a:xfrm rot="0">
            <a:off x="11341567" y="4272206"/>
            <a:ext cx="188930" cy="1250610"/>
            <a:chOff x="0" y="0"/>
            <a:chExt cx="251907" cy="1667480"/>
          </a:xfrm>
        </p:grpSpPr>
        <p:sp>
          <p:nvSpPr>
            <p:cNvPr name="AutoShape 30" id="30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31" id="31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grpSp>
        <p:nvGrpSpPr>
          <p:cNvPr name="Group 34" id="34"/>
          <p:cNvGrpSpPr/>
          <p:nvPr/>
        </p:nvGrpSpPr>
        <p:grpSpPr>
          <a:xfrm rot="0">
            <a:off x="13657955" y="4272206"/>
            <a:ext cx="188930" cy="1250610"/>
            <a:chOff x="0" y="0"/>
            <a:chExt cx="251907" cy="1667480"/>
          </a:xfrm>
        </p:grpSpPr>
        <p:sp>
          <p:nvSpPr>
            <p:cNvPr name="AutoShape 35" id="35"/>
            <p:cNvSpPr/>
            <p:nvPr/>
          </p:nvSpPr>
          <p:spPr>
            <a:xfrm rot="5400000">
              <a:off x="-629706" y="734081"/>
              <a:ext cx="1511318" cy="0"/>
            </a:xfrm>
            <a:prstGeom prst="line">
              <a:avLst/>
            </a:prstGeom>
            <a:ln cap="flat" w="43155">
              <a:solidFill>
                <a:srgbClr val="E68B24"/>
              </a:solidFill>
              <a:prstDash val="sysDash"/>
              <a:headEnd type="none" len="sm" w="sm"/>
              <a:tailEnd type="none" len="sm" w="sm"/>
            </a:ln>
          </p:spPr>
        </p:sp>
        <p:grpSp>
          <p:nvGrpSpPr>
            <p:cNvPr name="Group 36" id="36"/>
            <p:cNvGrpSpPr/>
            <p:nvPr/>
          </p:nvGrpSpPr>
          <p:grpSpPr>
            <a:xfrm rot="0">
              <a:off x="0" y="1415573"/>
              <a:ext cx="251907" cy="251907"/>
              <a:chOff x="0" y="0"/>
              <a:chExt cx="812800" cy="81280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3"/>
                  </a:lnSpc>
                </a:pPr>
              </a:p>
            </p:txBody>
          </p:sp>
        </p:grpSp>
      </p:grpSp>
      <p:sp>
        <p:nvSpPr>
          <p:cNvPr name="Freeform 39" id="39"/>
          <p:cNvSpPr/>
          <p:nvPr/>
        </p:nvSpPr>
        <p:spPr>
          <a:xfrm flipH="false" flipV="false" rot="0">
            <a:off x="13294101" y="1028700"/>
            <a:ext cx="4330470" cy="1120604"/>
          </a:xfrm>
          <a:custGeom>
            <a:avLst/>
            <a:gdLst/>
            <a:ahLst/>
            <a:cxnLst/>
            <a:rect r="r" b="b" t="t" l="l"/>
            <a:pathLst>
              <a:path h="1120604" w="4330470">
                <a:moveTo>
                  <a:pt x="0" y="0"/>
                </a:moveTo>
                <a:lnTo>
                  <a:pt x="4330470" y="0"/>
                </a:lnTo>
                <a:lnTo>
                  <a:pt x="4330470" y="1120604"/>
                </a:lnTo>
                <a:lnTo>
                  <a:pt x="0" y="1120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312700" y="5607156"/>
            <a:ext cx="1527995" cy="1186106"/>
          </a:xfrm>
          <a:custGeom>
            <a:avLst/>
            <a:gdLst/>
            <a:ahLst/>
            <a:cxnLst/>
            <a:rect r="r" b="b" t="t" l="l"/>
            <a:pathLst>
              <a:path h="1186106" w="1527995">
                <a:moveTo>
                  <a:pt x="0" y="0"/>
                </a:moveTo>
                <a:lnTo>
                  <a:pt x="1527994" y="0"/>
                </a:lnTo>
                <a:lnTo>
                  <a:pt x="1527994" y="1186106"/>
                </a:lnTo>
                <a:lnTo>
                  <a:pt x="0" y="11861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3671729" y="5983062"/>
            <a:ext cx="1670071" cy="665941"/>
          </a:xfrm>
          <a:custGeom>
            <a:avLst/>
            <a:gdLst/>
            <a:ahLst/>
            <a:cxnLst/>
            <a:rect r="r" b="b" t="t" l="l"/>
            <a:pathLst>
              <a:path h="665941" w="1670071">
                <a:moveTo>
                  <a:pt x="0" y="0"/>
                </a:moveTo>
                <a:lnTo>
                  <a:pt x="1670071" y="0"/>
                </a:lnTo>
                <a:lnTo>
                  <a:pt x="1670071" y="665941"/>
                </a:lnTo>
                <a:lnTo>
                  <a:pt x="0" y="665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6161273" y="5659764"/>
            <a:ext cx="1285318" cy="1217838"/>
          </a:xfrm>
          <a:custGeom>
            <a:avLst/>
            <a:gdLst/>
            <a:ahLst/>
            <a:cxnLst/>
            <a:rect r="r" b="b" t="t" l="l"/>
            <a:pathLst>
              <a:path h="1217838" w="1285318">
                <a:moveTo>
                  <a:pt x="0" y="0"/>
                </a:moveTo>
                <a:lnTo>
                  <a:pt x="1285318" y="0"/>
                </a:lnTo>
                <a:lnTo>
                  <a:pt x="1285318" y="1217839"/>
                </a:lnTo>
                <a:lnTo>
                  <a:pt x="0" y="12178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8609063" y="5751416"/>
            <a:ext cx="1164708" cy="1141414"/>
          </a:xfrm>
          <a:custGeom>
            <a:avLst/>
            <a:gdLst/>
            <a:ahLst/>
            <a:cxnLst/>
            <a:rect r="r" b="b" t="t" l="l"/>
            <a:pathLst>
              <a:path h="1141414" w="1164708">
                <a:moveTo>
                  <a:pt x="0" y="0"/>
                </a:moveTo>
                <a:lnTo>
                  <a:pt x="1164708" y="0"/>
                </a:lnTo>
                <a:lnTo>
                  <a:pt x="1164708" y="1141414"/>
                </a:lnTo>
                <a:lnTo>
                  <a:pt x="0" y="1141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0764480" y="5577230"/>
            <a:ext cx="1251992" cy="1449484"/>
          </a:xfrm>
          <a:custGeom>
            <a:avLst/>
            <a:gdLst/>
            <a:ahLst/>
            <a:cxnLst/>
            <a:rect r="r" b="b" t="t" l="l"/>
            <a:pathLst>
              <a:path h="1449484" w="1251992">
                <a:moveTo>
                  <a:pt x="0" y="0"/>
                </a:moveTo>
                <a:lnTo>
                  <a:pt x="1251992" y="0"/>
                </a:lnTo>
                <a:lnTo>
                  <a:pt x="1251992" y="1449484"/>
                </a:lnTo>
                <a:lnTo>
                  <a:pt x="0" y="1449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2683388" y="5522816"/>
            <a:ext cx="2273722" cy="1233494"/>
          </a:xfrm>
          <a:custGeom>
            <a:avLst/>
            <a:gdLst/>
            <a:ahLst/>
            <a:cxnLst/>
            <a:rect r="r" b="b" t="t" l="l"/>
            <a:pathLst>
              <a:path h="1233494" w="2273722">
                <a:moveTo>
                  <a:pt x="0" y="0"/>
                </a:moveTo>
                <a:lnTo>
                  <a:pt x="2273723" y="0"/>
                </a:lnTo>
                <a:lnTo>
                  <a:pt x="2273723" y="1233494"/>
                </a:lnTo>
                <a:lnTo>
                  <a:pt x="0" y="12334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5547661" y="5443346"/>
            <a:ext cx="1523768" cy="1449484"/>
          </a:xfrm>
          <a:custGeom>
            <a:avLst/>
            <a:gdLst/>
            <a:ahLst/>
            <a:cxnLst/>
            <a:rect r="r" b="b" t="t" l="l"/>
            <a:pathLst>
              <a:path h="1449484" w="1523768">
                <a:moveTo>
                  <a:pt x="0" y="0"/>
                </a:moveTo>
                <a:lnTo>
                  <a:pt x="1523767" y="0"/>
                </a:lnTo>
                <a:lnTo>
                  <a:pt x="1523767" y="1449484"/>
                </a:lnTo>
                <a:lnTo>
                  <a:pt x="0" y="14494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4392402" y="1312066"/>
            <a:ext cx="9818586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SERVICIOS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213090" y="2448740"/>
            <a:ext cx="9861820" cy="1615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95"/>
              </a:lnSpc>
              <a:spcBef>
                <a:spcPct val="0"/>
              </a:spcBef>
            </a:pPr>
            <a:r>
              <a:rPr lang="en-US" sz="2199">
                <a:solidFill>
                  <a:srgbClr val="F4F8FF"/>
                </a:solidFill>
                <a:latin typeface="Montserrat"/>
              </a:rPr>
              <a:t>Contratamos cualquier tipo de puesto que se adapte al cliente para trabajar en  POS, Canales de Distribución, PYMES, entre otros y nos encargamos de cumplir con todas las prestaciones y pagos de salario en tiempo. Adicional El servicio de supervisor incluye la facilidad de tener reportes y mayor seguimiento a la marca, entidad  o empresa.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896313" y="7010953"/>
            <a:ext cx="2189014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Mercaderistas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528169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BTL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161284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SOS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5110110" y="7010953"/>
            <a:ext cx="1917396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Otros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225154" y="7010953"/>
            <a:ext cx="2421755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OSA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684601" y="7010953"/>
            <a:ext cx="2238662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POP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2736659" y="7010953"/>
            <a:ext cx="2220452" cy="164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"/>
              </a:lnSpc>
            </a:pPr>
            <a:r>
              <a:rPr lang="en-US" sz="1961">
                <a:solidFill>
                  <a:srgbClr val="FFFFFF"/>
                </a:solidFill>
                <a:latin typeface="Garet Ultra-Bold"/>
              </a:rPr>
              <a:t>Entrenamientos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498135" y="7388521"/>
            <a:ext cx="2017260" cy="40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"/>
              </a:rPr>
              <a:t>Actividades BTL según planificación e itinerario.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068067" y="7388521"/>
            <a:ext cx="2017260" cy="124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Mercaderistas + Supervisor o Desarrollador de Canal a nivel nacional. para Canal UTT, DTT, Mayoreo,  Almacenes.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785490" y="7388521"/>
            <a:ext cx="2017260" cy="40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Instalación de Material POP. 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8161284" y="7388521"/>
            <a:ext cx="2017260" cy="166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"/>
              </a:rPr>
              <a:t>Servicio de conteo en UN en sucursales elegidas por el cliente y evaluadas por el equipo de visitas a POS.</a:t>
            </a:r>
          </a:p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"/>
                <a:ea typeface="Montserrat"/>
              </a:rPr>
              <a:t>ROI: Precio, Agotados, etc. Previamente revisar los SKU´s.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453659" y="7388521"/>
            <a:ext cx="2017260" cy="2084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Indicador vital para las empresas de consumo masivo que les permite saber si el producto estuvo o no disponible al momento de la compra.</a:t>
            </a:r>
          </a:p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Lo medimos en % de distribución (Agotado) o precio en góndola vs cantidad requerida.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762337" y="7388521"/>
            <a:ext cx="2017260" cy="2084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Entrenamiento al requipo de Desarrolladores, Supervisores, Mercaderistas o personal que lo requiera para mantener la constante actualización de las marcas y objetivos de la organización (cliente).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5043312" y="7388521"/>
            <a:ext cx="2017260" cy="40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</a:pPr>
            <a:r>
              <a:rPr lang="en-US" sz="1199" spc="21">
                <a:solidFill>
                  <a:srgbClr val="FFFFFF"/>
                </a:solidFill>
                <a:latin typeface="Montserrat Medium"/>
              </a:rPr>
              <a:t>Otros puesto que requiera el cliente.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9524" y="2958732"/>
            <a:ext cx="9245244" cy="6933933"/>
          </a:xfrm>
          <a:custGeom>
            <a:avLst/>
            <a:gdLst/>
            <a:ahLst/>
            <a:cxnLst/>
            <a:rect r="r" b="b" t="t" l="l"/>
            <a:pathLst>
              <a:path h="6933933" w="9245244">
                <a:moveTo>
                  <a:pt x="0" y="0"/>
                </a:moveTo>
                <a:lnTo>
                  <a:pt x="9245243" y="0"/>
                </a:lnTo>
                <a:lnTo>
                  <a:pt x="9245243" y="6933933"/>
                </a:lnTo>
                <a:lnTo>
                  <a:pt x="0" y="6933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15854" y="2958732"/>
            <a:ext cx="5469999" cy="6933933"/>
          </a:xfrm>
          <a:custGeom>
            <a:avLst/>
            <a:gdLst/>
            <a:ahLst/>
            <a:cxnLst/>
            <a:rect r="r" b="b" t="t" l="l"/>
            <a:pathLst>
              <a:path h="6933933" w="5469999">
                <a:moveTo>
                  <a:pt x="0" y="0"/>
                </a:moveTo>
                <a:lnTo>
                  <a:pt x="5469999" y="0"/>
                </a:lnTo>
                <a:lnTo>
                  <a:pt x="5469999" y="6933933"/>
                </a:lnTo>
                <a:lnTo>
                  <a:pt x="0" y="69339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91" r="0" b="-259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74910" y="498463"/>
            <a:ext cx="2621018" cy="1032026"/>
          </a:xfrm>
          <a:custGeom>
            <a:avLst/>
            <a:gdLst/>
            <a:ahLst/>
            <a:cxnLst/>
            <a:rect r="r" b="b" t="t" l="l"/>
            <a:pathLst>
              <a:path h="1032026" w="2621018">
                <a:moveTo>
                  <a:pt x="0" y="0"/>
                </a:moveTo>
                <a:lnTo>
                  <a:pt x="2621018" y="0"/>
                </a:lnTo>
                <a:lnTo>
                  <a:pt x="2621018" y="1032026"/>
                </a:lnTo>
                <a:lnTo>
                  <a:pt x="0" y="1032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7777" y="660388"/>
            <a:ext cx="9197196" cy="898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65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Garet Ultra-Bold"/>
              </a:rPr>
              <a:t>MERCADERISTAS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9524" y="1693478"/>
            <a:ext cx="16369776" cy="643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595"/>
              </a:lnSpc>
              <a:spcBef>
                <a:spcPct val="0"/>
              </a:spcBef>
            </a:pPr>
            <a:r>
              <a:rPr lang="en-US" sz="2199">
                <a:solidFill>
                  <a:srgbClr val="F4F8FF"/>
                </a:solidFill>
                <a:latin typeface="Montserrat"/>
              </a:rPr>
              <a:t>Nuestra principal experiencia está enfocada a los equipos de Mercaderistas a nivel nacional, logrando visitar todas las provincias, para diferentes marcas  con empresas Nacionales y extranjeras.</a:t>
            </a:r>
          </a:p>
        </p:txBody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7628" y="2039621"/>
            <a:ext cx="2476993" cy="2495711"/>
          </a:xfrm>
          <a:custGeom>
            <a:avLst/>
            <a:gdLst/>
            <a:ahLst/>
            <a:cxnLst/>
            <a:rect r="r" b="b" t="t" l="l"/>
            <a:pathLst>
              <a:path h="2495711" w="2476993">
                <a:moveTo>
                  <a:pt x="0" y="0"/>
                </a:moveTo>
                <a:lnTo>
                  <a:pt x="2476994" y="0"/>
                </a:lnTo>
                <a:lnTo>
                  <a:pt x="2476994" y="2495711"/>
                </a:lnTo>
                <a:lnTo>
                  <a:pt x="0" y="249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40593" y="1486264"/>
            <a:ext cx="1882396" cy="2844280"/>
          </a:xfrm>
          <a:custGeom>
            <a:avLst/>
            <a:gdLst/>
            <a:ahLst/>
            <a:cxnLst/>
            <a:rect r="r" b="b" t="t" l="l"/>
            <a:pathLst>
              <a:path h="2844280" w="1882396">
                <a:moveTo>
                  <a:pt x="0" y="0"/>
                </a:moveTo>
                <a:lnTo>
                  <a:pt x="1882397" y="0"/>
                </a:lnTo>
                <a:lnTo>
                  <a:pt x="1882397" y="2844280"/>
                </a:lnTo>
                <a:lnTo>
                  <a:pt x="0" y="28442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86631" y="1860535"/>
            <a:ext cx="2948432" cy="2417714"/>
          </a:xfrm>
          <a:custGeom>
            <a:avLst/>
            <a:gdLst/>
            <a:ahLst/>
            <a:cxnLst/>
            <a:rect r="r" b="b" t="t" l="l"/>
            <a:pathLst>
              <a:path h="2417714" w="2948432">
                <a:moveTo>
                  <a:pt x="0" y="0"/>
                </a:moveTo>
                <a:lnTo>
                  <a:pt x="2948432" y="0"/>
                </a:lnTo>
                <a:lnTo>
                  <a:pt x="2948432" y="2417714"/>
                </a:lnTo>
                <a:lnTo>
                  <a:pt x="0" y="2417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7568" y="6844950"/>
            <a:ext cx="3615506" cy="2413350"/>
          </a:xfrm>
          <a:custGeom>
            <a:avLst/>
            <a:gdLst/>
            <a:ahLst/>
            <a:cxnLst/>
            <a:rect r="r" b="b" t="t" l="l"/>
            <a:pathLst>
              <a:path h="2413350" w="3615506">
                <a:moveTo>
                  <a:pt x="0" y="0"/>
                </a:moveTo>
                <a:lnTo>
                  <a:pt x="3615507" y="0"/>
                </a:lnTo>
                <a:lnTo>
                  <a:pt x="3615507" y="2413350"/>
                </a:lnTo>
                <a:lnTo>
                  <a:pt x="0" y="241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52715" y="6124558"/>
            <a:ext cx="3541995" cy="2851306"/>
          </a:xfrm>
          <a:custGeom>
            <a:avLst/>
            <a:gdLst/>
            <a:ahLst/>
            <a:cxnLst/>
            <a:rect r="r" b="b" t="t" l="l"/>
            <a:pathLst>
              <a:path h="2851306" w="3541995">
                <a:moveTo>
                  <a:pt x="0" y="0"/>
                </a:moveTo>
                <a:lnTo>
                  <a:pt x="3541994" y="0"/>
                </a:lnTo>
                <a:lnTo>
                  <a:pt x="3541994" y="2851306"/>
                </a:lnTo>
                <a:lnTo>
                  <a:pt x="0" y="28513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86631" y="6124558"/>
            <a:ext cx="2974132" cy="2609801"/>
          </a:xfrm>
          <a:custGeom>
            <a:avLst/>
            <a:gdLst/>
            <a:ahLst/>
            <a:cxnLst/>
            <a:rect r="r" b="b" t="t" l="l"/>
            <a:pathLst>
              <a:path h="2609801" w="2974132">
                <a:moveTo>
                  <a:pt x="0" y="0"/>
                </a:moveTo>
                <a:lnTo>
                  <a:pt x="2974133" y="0"/>
                </a:lnTo>
                <a:lnTo>
                  <a:pt x="2974133" y="2609802"/>
                </a:lnTo>
                <a:lnTo>
                  <a:pt x="0" y="26098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857250" y="-80280"/>
            <a:ext cx="191452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FUNCIONES MERCADERISTA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1750" y="4582796"/>
            <a:ext cx="3088750" cy="160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FIFO 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POP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PLANIMETRÍA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246313" y="4478182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CONTROL DE MARCA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99759" y="8679816"/>
            <a:ext cx="5231384" cy="160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PEDIDOS Y ORGANIZACION DE BODEGA Y NC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95012" y="4749644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PRECIO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0474" y="9137789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DATOS PARA REPORTES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79337" y="9137789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LIMPIEZA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860245"/>
            <a:ext cx="3088123" cy="2675087"/>
          </a:xfrm>
          <a:custGeom>
            <a:avLst/>
            <a:gdLst/>
            <a:ahLst/>
            <a:cxnLst/>
            <a:rect r="r" b="b" t="t" l="l"/>
            <a:pathLst>
              <a:path h="2675087" w="3088123">
                <a:moveTo>
                  <a:pt x="0" y="0"/>
                </a:moveTo>
                <a:lnTo>
                  <a:pt x="3088123" y="0"/>
                </a:lnTo>
                <a:lnTo>
                  <a:pt x="3088123" y="2675087"/>
                </a:lnTo>
                <a:lnTo>
                  <a:pt x="0" y="2675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04694" y="1860245"/>
            <a:ext cx="3779068" cy="2753996"/>
          </a:xfrm>
          <a:custGeom>
            <a:avLst/>
            <a:gdLst/>
            <a:ahLst/>
            <a:cxnLst/>
            <a:rect r="r" b="b" t="t" l="l"/>
            <a:pathLst>
              <a:path h="2753996" w="3779068">
                <a:moveTo>
                  <a:pt x="0" y="0"/>
                </a:moveTo>
                <a:lnTo>
                  <a:pt x="3779068" y="0"/>
                </a:lnTo>
                <a:lnTo>
                  <a:pt x="3779068" y="2753996"/>
                </a:lnTo>
                <a:lnTo>
                  <a:pt x="0" y="275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0474" y="6310296"/>
            <a:ext cx="3287203" cy="2665568"/>
          </a:xfrm>
          <a:custGeom>
            <a:avLst/>
            <a:gdLst/>
            <a:ahLst/>
            <a:cxnLst/>
            <a:rect r="r" b="b" t="t" l="l"/>
            <a:pathLst>
              <a:path h="2665568" w="3287203">
                <a:moveTo>
                  <a:pt x="0" y="0"/>
                </a:moveTo>
                <a:lnTo>
                  <a:pt x="3287203" y="0"/>
                </a:lnTo>
                <a:lnTo>
                  <a:pt x="3287203" y="2665568"/>
                </a:lnTo>
                <a:lnTo>
                  <a:pt x="0" y="26655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86631" y="1401590"/>
            <a:ext cx="3153451" cy="3133742"/>
          </a:xfrm>
          <a:custGeom>
            <a:avLst/>
            <a:gdLst/>
            <a:ahLst/>
            <a:cxnLst/>
            <a:rect r="r" b="b" t="t" l="l"/>
            <a:pathLst>
              <a:path h="3133742" w="3153451">
                <a:moveTo>
                  <a:pt x="0" y="0"/>
                </a:moveTo>
                <a:lnTo>
                  <a:pt x="3153451" y="0"/>
                </a:lnTo>
                <a:lnTo>
                  <a:pt x="3153451" y="3133742"/>
                </a:lnTo>
                <a:lnTo>
                  <a:pt x="0" y="31337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526665" y="6334442"/>
            <a:ext cx="2641422" cy="2641422"/>
          </a:xfrm>
          <a:custGeom>
            <a:avLst/>
            <a:gdLst/>
            <a:ahLst/>
            <a:cxnLst/>
            <a:rect r="r" b="b" t="t" l="l"/>
            <a:pathLst>
              <a:path h="2641422" w="2641422">
                <a:moveTo>
                  <a:pt x="0" y="0"/>
                </a:moveTo>
                <a:lnTo>
                  <a:pt x="2641422" y="0"/>
                </a:lnTo>
                <a:lnTo>
                  <a:pt x="2641422" y="2641422"/>
                </a:lnTo>
                <a:lnTo>
                  <a:pt x="0" y="2641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49387" y="7023724"/>
            <a:ext cx="3470479" cy="2403306"/>
          </a:xfrm>
          <a:custGeom>
            <a:avLst/>
            <a:gdLst/>
            <a:ahLst/>
            <a:cxnLst/>
            <a:rect r="r" b="b" t="t" l="l"/>
            <a:pathLst>
              <a:path h="2403306" w="3470479">
                <a:moveTo>
                  <a:pt x="0" y="0"/>
                </a:moveTo>
                <a:lnTo>
                  <a:pt x="3470479" y="0"/>
                </a:lnTo>
                <a:lnTo>
                  <a:pt x="3470479" y="2403307"/>
                </a:lnTo>
                <a:lnTo>
                  <a:pt x="0" y="24033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649635" y="-80280"/>
            <a:ext cx="191452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FUNCIONES SUPERVISOR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1750" y="4582796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DOCENCIA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246313" y="4478182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EJECUCIÓN DE INVERSIÓN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47664" y="9601973"/>
            <a:ext cx="5231384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REUNIONES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95012" y="4749644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REPORTES A TIEMPO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0474" y="9137789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ROI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05223" y="9201150"/>
            <a:ext cx="5268328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SUPERVISAR ACCIONES  - KPI - PUNTUALIDAD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490454"/>
            <a:ext cx="2316158" cy="2796546"/>
          </a:xfrm>
          <a:custGeom>
            <a:avLst/>
            <a:gdLst/>
            <a:ahLst/>
            <a:cxnLst/>
            <a:rect r="r" b="b" t="t" l="l"/>
            <a:pathLst>
              <a:path h="2796546" w="2316158">
                <a:moveTo>
                  <a:pt x="0" y="0"/>
                </a:moveTo>
                <a:lnTo>
                  <a:pt x="2316158" y="0"/>
                </a:lnTo>
                <a:lnTo>
                  <a:pt x="2316158" y="2796546"/>
                </a:lnTo>
                <a:lnTo>
                  <a:pt x="0" y="2796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44740" y="7490454"/>
            <a:ext cx="3378378" cy="2796546"/>
          </a:xfrm>
          <a:custGeom>
            <a:avLst/>
            <a:gdLst/>
            <a:ahLst/>
            <a:cxnLst/>
            <a:rect r="r" b="b" t="t" l="l"/>
            <a:pathLst>
              <a:path h="2796546" w="3378378">
                <a:moveTo>
                  <a:pt x="0" y="0"/>
                </a:moveTo>
                <a:lnTo>
                  <a:pt x="3378378" y="0"/>
                </a:lnTo>
                <a:lnTo>
                  <a:pt x="3378378" y="2796546"/>
                </a:lnTo>
                <a:lnTo>
                  <a:pt x="0" y="2796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51700" y="7490454"/>
            <a:ext cx="2935150" cy="2796546"/>
          </a:xfrm>
          <a:custGeom>
            <a:avLst/>
            <a:gdLst/>
            <a:ahLst/>
            <a:cxnLst/>
            <a:rect r="r" b="b" t="t" l="l"/>
            <a:pathLst>
              <a:path h="2796546" w="2935150">
                <a:moveTo>
                  <a:pt x="0" y="0"/>
                </a:moveTo>
                <a:lnTo>
                  <a:pt x="2935150" y="0"/>
                </a:lnTo>
                <a:lnTo>
                  <a:pt x="2935150" y="2796546"/>
                </a:lnTo>
                <a:lnTo>
                  <a:pt x="0" y="2796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7490454"/>
            <a:ext cx="2923785" cy="2796546"/>
          </a:xfrm>
          <a:custGeom>
            <a:avLst/>
            <a:gdLst/>
            <a:ahLst/>
            <a:cxnLst/>
            <a:rect r="r" b="b" t="t" l="l"/>
            <a:pathLst>
              <a:path h="2796546" w="2923785">
                <a:moveTo>
                  <a:pt x="0" y="0"/>
                </a:moveTo>
                <a:lnTo>
                  <a:pt x="2923785" y="0"/>
                </a:lnTo>
                <a:lnTo>
                  <a:pt x="2923785" y="2796546"/>
                </a:lnTo>
                <a:lnTo>
                  <a:pt x="0" y="27965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29634" y="7490454"/>
            <a:ext cx="3032399" cy="2796546"/>
          </a:xfrm>
          <a:custGeom>
            <a:avLst/>
            <a:gdLst/>
            <a:ahLst/>
            <a:cxnLst/>
            <a:rect r="r" b="b" t="t" l="l"/>
            <a:pathLst>
              <a:path h="2796546" w="3032399">
                <a:moveTo>
                  <a:pt x="0" y="0"/>
                </a:moveTo>
                <a:lnTo>
                  <a:pt x="3032400" y="0"/>
                </a:lnTo>
                <a:lnTo>
                  <a:pt x="3032400" y="2796546"/>
                </a:lnTo>
                <a:lnTo>
                  <a:pt x="0" y="27965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2034" y="7490454"/>
            <a:ext cx="3125966" cy="3027556"/>
          </a:xfrm>
          <a:custGeom>
            <a:avLst/>
            <a:gdLst/>
            <a:ahLst/>
            <a:cxnLst/>
            <a:rect r="r" b="b" t="t" l="l"/>
            <a:pathLst>
              <a:path h="3027556" w="3125966">
                <a:moveTo>
                  <a:pt x="0" y="0"/>
                </a:moveTo>
                <a:lnTo>
                  <a:pt x="3125966" y="0"/>
                </a:lnTo>
                <a:lnTo>
                  <a:pt x="3125966" y="3027556"/>
                </a:lnTo>
                <a:lnTo>
                  <a:pt x="0" y="30275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6427" y="426695"/>
            <a:ext cx="3019462" cy="1204010"/>
          </a:xfrm>
          <a:custGeom>
            <a:avLst/>
            <a:gdLst/>
            <a:ahLst/>
            <a:cxnLst/>
            <a:rect r="r" b="b" t="t" l="l"/>
            <a:pathLst>
              <a:path h="1204010" w="3019462">
                <a:moveTo>
                  <a:pt x="0" y="0"/>
                </a:moveTo>
                <a:lnTo>
                  <a:pt x="3019461" y="0"/>
                </a:lnTo>
                <a:lnTo>
                  <a:pt x="3019461" y="1204010"/>
                </a:lnTo>
                <a:lnTo>
                  <a:pt x="0" y="12040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51660" y="3126905"/>
            <a:ext cx="2741902" cy="2867349"/>
          </a:xfrm>
          <a:custGeom>
            <a:avLst/>
            <a:gdLst/>
            <a:ahLst/>
            <a:cxnLst/>
            <a:rect r="r" b="b" t="t" l="l"/>
            <a:pathLst>
              <a:path h="2867349" w="2741902">
                <a:moveTo>
                  <a:pt x="0" y="0"/>
                </a:moveTo>
                <a:lnTo>
                  <a:pt x="2741902" y="0"/>
                </a:lnTo>
                <a:lnTo>
                  <a:pt x="2741902" y="2867349"/>
                </a:lnTo>
                <a:lnTo>
                  <a:pt x="0" y="28673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67528" y="3086100"/>
            <a:ext cx="2813639" cy="2908154"/>
          </a:xfrm>
          <a:custGeom>
            <a:avLst/>
            <a:gdLst/>
            <a:ahLst/>
            <a:cxnLst/>
            <a:rect r="r" b="b" t="t" l="l"/>
            <a:pathLst>
              <a:path h="2908154" w="2813639">
                <a:moveTo>
                  <a:pt x="0" y="0"/>
                </a:moveTo>
                <a:lnTo>
                  <a:pt x="2813639" y="0"/>
                </a:lnTo>
                <a:lnTo>
                  <a:pt x="2813639" y="2908154"/>
                </a:lnTo>
                <a:lnTo>
                  <a:pt x="0" y="29081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86850" y="3130482"/>
            <a:ext cx="3419430" cy="2863773"/>
          </a:xfrm>
          <a:custGeom>
            <a:avLst/>
            <a:gdLst/>
            <a:ahLst/>
            <a:cxnLst/>
            <a:rect r="r" b="b" t="t" l="l"/>
            <a:pathLst>
              <a:path h="2863773" w="3419430">
                <a:moveTo>
                  <a:pt x="0" y="0"/>
                </a:moveTo>
                <a:lnTo>
                  <a:pt x="3419430" y="0"/>
                </a:lnTo>
                <a:lnTo>
                  <a:pt x="3419430" y="2863772"/>
                </a:lnTo>
                <a:lnTo>
                  <a:pt x="0" y="28637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6230" y="2752370"/>
            <a:ext cx="2711608" cy="1809998"/>
          </a:xfrm>
          <a:custGeom>
            <a:avLst/>
            <a:gdLst/>
            <a:ahLst/>
            <a:cxnLst/>
            <a:rect r="r" b="b" t="t" l="l"/>
            <a:pathLst>
              <a:path h="1809998" w="2711608">
                <a:moveTo>
                  <a:pt x="0" y="0"/>
                </a:moveTo>
                <a:lnTo>
                  <a:pt x="2711607" y="0"/>
                </a:lnTo>
                <a:lnTo>
                  <a:pt x="2711607" y="1809998"/>
                </a:lnTo>
                <a:lnTo>
                  <a:pt x="0" y="180999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773668" y="4981468"/>
            <a:ext cx="2951349" cy="1863039"/>
          </a:xfrm>
          <a:custGeom>
            <a:avLst/>
            <a:gdLst/>
            <a:ahLst/>
            <a:cxnLst/>
            <a:rect r="r" b="b" t="t" l="l"/>
            <a:pathLst>
              <a:path h="1863039" w="2951349">
                <a:moveTo>
                  <a:pt x="0" y="0"/>
                </a:moveTo>
                <a:lnTo>
                  <a:pt x="2951349" y="0"/>
                </a:lnTo>
                <a:lnTo>
                  <a:pt x="2951349" y="1863039"/>
                </a:lnTo>
                <a:lnTo>
                  <a:pt x="0" y="186303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89524" y="1693478"/>
            <a:ext cx="16369776" cy="643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595"/>
              </a:lnSpc>
              <a:spcBef>
                <a:spcPct val="0"/>
              </a:spcBef>
            </a:pPr>
            <a:r>
              <a:rPr lang="en-US" sz="2199">
                <a:solidFill>
                  <a:srgbClr val="F4F8FF"/>
                </a:solidFill>
                <a:latin typeface="Montserrat"/>
              </a:rPr>
              <a:t>Tenemos experiencia en realizar actividades BTL, en cadenas de Supermercados, Parques, Hoteles, escuelas y muchos lugares dependiendo de la localización a nivel nacional.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04812" y="6323173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PLAN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607325" y="6323173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DATA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0" y="6323173"/>
            <a:ext cx="3695969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ENTRENAMIENTO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80227" y="-171450"/>
            <a:ext cx="944076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Open Sans Bold"/>
              </a:rPr>
              <a:t>SHARE OF SHELF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7759066"/>
            <a:ext cx="18288000" cy="2527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Conoce el % de participación de tus TOP de cadenas y sucursales. Estudiando la tendencia, podemos visualizar introducción de nuevos SKU y cualquier estrategia de la competencia. Plan OSA (permite saber si el producto estuvo o no disponible al momento de la compra).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95012" y="6662547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1750" y="6406630"/>
            <a:ext cx="2553176" cy="2569234"/>
          </a:xfrm>
          <a:custGeom>
            <a:avLst/>
            <a:gdLst/>
            <a:ahLst/>
            <a:cxnLst/>
            <a:rect r="r" b="b" t="t" l="l"/>
            <a:pathLst>
              <a:path h="2569234" w="2553176">
                <a:moveTo>
                  <a:pt x="0" y="0"/>
                </a:moveTo>
                <a:lnTo>
                  <a:pt x="2553176" y="0"/>
                </a:lnTo>
                <a:lnTo>
                  <a:pt x="2553176" y="2569234"/>
                </a:lnTo>
                <a:lnTo>
                  <a:pt x="0" y="25692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694837" y="6697346"/>
            <a:ext cx="5754907" cy="1863151"/>
          </a:xfrm>
          <a:custGeom>
            <a:avLst/>
            <a:gdLst/>
            <a:ahLst/>
            <a:cxnLst/>
            <a:rect r="r" b="b" t="t" l="l"/>
            <a:pathLst>
              <a:path h="1863151" w="5754907">
                <a:moveTo>
                  <a:pt x="0" y="0"/>
                </a:moveTo>
                <a:lnTo>
                  <a:pt x="5754907" y="0"/>
                </a:lnTo>
                <a:lnTo>
                  <a:pt x="5754907" y="1863151"/>
                </a:lnTo>
                <a:lnTo>
                  <a:pt x="0" y="18631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464710" y="1941668"/>
            <a:ext cx="2651956" cy="2317147"/>
          </a:xfrm>
          <a:custGeom>
            <a:avLst/>
            <a:gdLst/>
            <a:ahLst/>
            <a:cxnLst/>
            <a:rect r="r" b="b" t="t" l="l"/>
            <a:pathLst>
              <a:path h="2317147" w="2651956">
                <a:moveTo>
                  <a:pt x="0" y="0"/>
                </a:moveTo>
                <a:lnTo>
                  <a:pt x="2651956" y="0"/>
                </a:lnTo>
                <a:lnTo>
                  <a:pt x="2651956" y="2317147"/>
                </a:lnTo>
                <a:lnTo>
                  <a:pt x="0" y="23171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953917" y="1941668"/>
            <a:ext cx="2354482" cy="2480776"/>
          </a:xfrm>
          <a:custGeom>
            <a:avLst/>
            <a:gdLst/>
            <a:ahLst/>
            <a:cxnLst/>
            <a:rect r="r" b="b" t="t" l="l"/>
            <a:pathLst>
              <a:path h="2480776" w="2354482">
                <a:moveTo>
                  <a:pt x="0" y="0"/>
                </a:moveTo>
                <a:lnTo>
                  <a:pt x="2354482" y="0"/>
                </a:lnTo>
                <a:lnTo>
                  <a:pt x="2354482" y="2480776"/>
                </a:lnTo>
                <a:lnTo>
                  <a:pt x="0" y="2480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1750" y="1941668"/>
            <a:ext cx="2885857" cy="2593664"/>
          </a:xfrm>
          <a:custGeom>
            <a:avLst/>
            <a:gdLst/>
            <a:ahLst/>
            <a:cxnLst/>
            <a:rect r="r" b="b" t="t" l="l"/>
            <a:pathLst>
              <a:path h="2593664" w="2885857">
                <a:moveTo>
                  <a:pt x="0" y="0"/>
                </a:moveTo>
                <a:lnTo>
                  <a:pt x="2885856" y="0"/>
                </a:lnTo>
                <a:lnTo>
                  <a:pt x="2885856" y="2593664"/>
                </a:lnTo>
                <a:lnTo>
                  <a:pt x="0" y="25936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306538" y="-101126"/>
            <a:ext cx="1100137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BENEFICIOS SOS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1750" y="4582796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% participación en góndola.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246313" y="4478182"/>
            <a:ext cx="3088750" cy="2150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Agotados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Distribución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Constrains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POP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027916" y="8918714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Acciones de la competencia.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95012" y="4749644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Tendencias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0474" y="9137789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Rótulos de oferta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79337" y="9137789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Estudio de precios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0122" y="2239894"/>
            <a:ext cx="2916431" cy="1720694"/>
          </a:xfrm>
          <a:custGeom>
            <a:avLst/>
            <a:gdLst/>
            <a:ahLst/>
            <a:cxnLst/>
            <a:rect r="r" b="b" t="t" l="l"/>
            <a:pathLst>
              <a:path h="1720694" w="2916431">
                <a:moveTo>
                  <a:pt x="0" y="0"/>
                </a:moveTo>
                <a:lnTo>
                  <a:pt x="2916431" y="0"/>
                </a:lnTo>
                <a:lnTo>
                  <a:pt x="2916431" y="1720695"/>
                </a:lnTo>
                <a:lnTo>
                  <a:pt x="0" y="17206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44306" y="2043667"/>
            <a:ext cx="3115691" cy="2184878"/>
          </a:xfrm>
          <a:custGeom>
            <a:avLst/>
            <a:gdLst/>
            <a:ahLst/>
            <a:cxnLst/>
            <a:rect r="r" b="b" t="t" l="l"/>
            <a:pathLst>
              <a:path h="2184878" w="3115691">
                <a:moveTo>
                  <a:pt x="0" y="0"/>
                </a:moveTo>
                <a:lnTo>
                  <a:pt x="3115691" y="0"/>
                </a:lnTo>
                <a:lnTo>
                  <a:pt x="3115691" y="2184878"/>
                </a:lnTo>
                <a:lnTo>
                  <a:pt x="0" y="2184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4981" y="1871614"/>
            <a:ext cx="3190082" cy="2663718"/>
          </a:xfrm>
          <a:custGeom>
            <a:avLst/>
            <a:gdLst/>
            <a:ahLst/>
            <a:cxnLst/>
            <a:rect r="r" b="b" t="t" l="l"/>
            <a:pathLst>
              <a:path h="2663718" w="3190082">
                <a:moveTo>
                  <a:pt x="0" y="0"/>
                </a:moveTo>
                <a:lnTo>
                  <a:pt x="3190082" y="0"/>
                </a:lnTo>
                <a:lnTo>
                  <a:pt x="3190082" y="2663718"/>
                </a:lnTo>
                <a:lnTo>
                  <a:pt x="0" y="26637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1750" y="6662547"/>
            <a:ext cx="2414247" cy="2485711"/>
          </a:xfrm>
          <a:custGeom>
            <a:avLst/>
            <a:gdLst/>
            <a:ahLst/>
            <a:cxnLst/>
            <a:rect r="r" b="b" t="t" l="l"/>
            <a:pathLst>
              <a:path h="2485711" w="2414247">
                <a:moveTo>
                  <a:pt x="0" y="0"/>
                </a:moveTo>
                <a:lnTo>
                  <a:pt x="2414246" y="0"/>
                </a:lnTo>
                <a:lnTo>
                  <a:pt x="2414246" y="2485711"/>
                </a:lnTo>
                <a:lnTo>
                  <a:pt x="0" y="2485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14691" y="6402309"/>
            <a:ext cx="3649392" cy="3006187"/>
          </a:xfrm>
          <a:custGeom>
            <a:avLst/>
            <a:gdLst/>
            <a:ahLst/>
            <a:cxnLst/>
            <a:rect r="r" b="b" t="t" l="l"/>
            <a:pathLst>
              <a:path h="3006187" w="3649392">
                <a:moveTo>
                  <a:pt x="0" y="0"/>
                </a:moveTo>
                <a:lnTo>
                  <a:pt x="3649392" y="0"/>
                </a:lnTo>
                <a:lnTo>
                  <a:pt x="3649392" y="3006187"/>
                </a:lnTo>
                <a:lnTo>
                  <a:pt x="0" y="30061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32332" y="5964082"/>
            <a:ext cx="2702731" cy="2665568"/>
          </a:xfrm>
          <a:custGeom>
            <a:avLst/>
            <a:gdLst/>
            <a:ahLst/>
            <a:cxnLst/>
            <a:rect r="r" b="b" t="t" l="l"/>
            <a:pathLst>
              <a:path h="2665568" w="2702731">
                <a:moveTo>
                  <a:pt x="0" y="0"/>
                </a:moveTo>
                <a:lnTo>
                  <a:pt x="2702731" y="0"/>
                </a:lnTo>
                <a:lnTo>
                  <a:pt x="2702731" y="2665568"/>
                </a:lnTo>
                <a:lnTo>
                  <a:pt x="0" y="26655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306538" y="-101126"/>
            <a:ext cx="13501688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¿COMO FUNCIONA?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1750" y="4582796"/>
            <a:ext cx="3088750" cy="160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Estructura de datos y plan de ejecución.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246313" y="4478182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Captar datos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39322" y="8847792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Entregar informe.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95012" y="4749644"/>
            <a:ext cx="3088750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Visitar POS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0474" y="9137789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Análisis de datos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95012" y="9091108"/>
            <a:ext cx="3088750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Open Sans Bold"/>
              </a:rPr>
              <a:t>Crear Dashboard 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959473"/>
            <a:ext cx="5068694" cy="5868242"/>
          </a:xfrm>
          <a:custGeom>
            <a:avLst/>
            <a:gdLst/>
            <a:ahLst/>
            <a:cxnLst/>
            <a:rect r="r" b="b" t="t" l="l"/>
            <a:pathLst>
              <a:path h="5868242" w="5068694">
                <a:moveTo>
                  <a:pt x="0" y="0"/>
                </a:moveTo>
                <a:lnTo>
                  <a:pt x="5068694" y="0"/>
                </a:lnTo>
                <a:lnTo>
                  <a:pt x="5068694" y="5868242"/>
                </a:lnTo>
                <a:lnTo>
                  <a:pt x="0" y="586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59988" y="2622991"/>
            <a:ext cx="2832786" cy="1777573"/>
          </a:xfrm>
          <a:custGeom>
            <a:avLst/>
            <a:gdLst/>
            <a:ahLst/>
            <a:cxnLst/>
            <a:rect r="r" b="b" t="t" l="l"/>
            <a:pathLst>
              <a:path h="1777573" w="2832786">
                <a:moveTo>
                  <a:pt x="0" y="0"/>
                </a:moveTo>
                <a:lnTo>
                  <a:pt x="2832786" y="0"/>
                </a:lnTo>
                <a:lnTo>
                  <a:pt x="2832786" y="1777573"/>
                </a:lnTo>
                <a:lnTo>
                  <a:pt x="0" y="1777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63394" y="3107952"/>
            <a:ext cx="2946926" cy="1318749"/>
          </a:xfrm>
          <a:custGeom>
            <a:avLst/>
            <a:gdLst/>
            <a:ahLst/>
            <a:cxnLst/>
            <a:rect r="r" b="b" t="t" l="l"/>
            <a:pathLst>
              <a:path h="1318749" w="2946926">
                <a:moveTo>
                  <a:pt x="0" y="0"/>
                </a:moveTo>
                <a:lnTo>
                  <a:pt x="2946926" y="0"/>
                </a:lnTo>
                <a:lnTo>
                  <a:pt x="2946926" y="1318750"/>
                </a:lnTo>
                <a:lnTo>
                  <a:pt x="0" y="13187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72345" y="2979639"/>
            <a:ext cx="2447187" cy="1575377"/>
          </a:xfrm>
          <a:custGeom>
            <a:avLst/>
            <a:gdLst/>
            <a:ahLst/>
            <a:cxnLst/>
            <a:rect r="r" b="b" t="t" l="l"/>
            <a:pathLst>
              <a:path h="1575377" w="2447187">
                <a:moveTo>
                  <a:pt x="0" y="0"/>
                </a:moveTo>
                <a:lnTo>
                  <a:pt x="2447187" y="0"/>
                </a:lnTo>
                <a:lnTo>
                  <a:pt x="2447187" y="1575376"/>
                </a:lnTo>
                <a:lnTo>
                  <a:pt x="0" y="15753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59988" y="6533141"/>
            <a:ext cx="2025362" cy="2038101"/>
          </a:xfrm>
          <a:custGeom>
            <a:avLst/>
            <a:gdLst/>
            <a:ahLst/>
            <a:cxnLst/>
            <a:rect r="r" b="b" t="t" l="l"/>
            <a:pathLst>
              <a:path h="2038101" w="2025362">
                <a:moveTo>
                  <a:pt x="0" y="0"/>
                </a:moveTo>
                <a:lnTo>
                  <a:pt x="2025363" y="0"/>
                </a:lnTo>
                <a:lnTo>
                  <a:pt x="2025363" y="2038101"/>
                </a:lnTo>
                <a:lnTo>
                  <a:pt x="0" y="2038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736719" y="6060323"/>
            <a:ext cx="2200275" cy="2200275"/>
          </a:xfrm>
          <a:custGeom>
            <a:avLst/>
            <a:gdLst/>
            <a:ahLst/>
            <a:cxnLst/>
            <a:rect r="r" b="b" t="t" l="l"/>
            <a:pathLst>
              <a:path h="2200275" w="2200275">
                <a:moveTo>
                  <a:pt x="0" y="0"/>
                </a:moveTo>
                <a:lnTo>
                  <a:pt x="2200275" y="0"/>
                </a:lnTo>
                <a:lnTo>
                  <a:pt x="2200275" y="2200275"/>
                </a:lnTo>
                <a:lnTo>
                  <a:pt x="0" y="22002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33344" y="5860298"/>
            <a:ext cx="2048433" cy="2129751"/>
          </a:xfrm>
          <a:custGeom>
            <a:avLst/>
            <a:gdLst/>
            <a:ahLst/>
            <a:cxnLst/>
            <a:rect r="r" b="b" t="t" l="l"/>
            <a:pathLst>
              <a:path h="2129751" w="2048433">
                <a:moveTo>
                  <a:pt x="0" y="0"/>
                </a:moveTo>
                <a:lnTo>
                  <a:pt x="2048433" y="0"/>
                </a:lnTo>
                <a:lnTo>
                  <a:pt x="2048433" y="2129751"/>
                </a:lnTo>
                <a:lnTo>
                  <a:pt x="0" y="21297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306538" y="-171450"/>
            <a:ext cx="17565838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ON SHELF AVAILAVILITY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9524" y="1693478"/>
            <a:ext cx="16369776" cy="643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595"/>
              </a:lnSpc>
              <a:spcBef>
                <a:spcPct val="0"/>
              </a:spcBef>
            </a:pPr>
            <a:r>
              <a:rPr lang="en-US" sz="2199">
                <a:solidFill>
                  <a:srgbClr val="F4F8FF"/>
                </a:solidFill>
                <a:latin typeface="Montserrat"/>
                <a:ea typeface="Montserrat"/>
              </a:rPr>
              <a:t>Registramos agotados, analizando los niveles de distribución y oportunidades de los SKU´s seleccionados. Para recibir esta información se planifica unificar los servicios con Share of shelf y asi visualizar ambos archivos.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91468" y="4426702"/>
            <a:ext cx="1969826" cy="1433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Visual si el producto no estaba  disponible en estanteria.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51944" y="4712452"/>
            <a:ext cx="1969826" cy="576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Ubicación exacta.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87756" y="9258300"/>
            <a:ext cx="1969826" cy="29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Precio correcto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33344" y="4712452"/>
            <a:ext cx="1969826" cy="576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Oferta activa segun inversión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36719" y="9258300"/>
            <a:ext cx="1969826" cy="29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Agotados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72345" y="9403598"/>
            <a:ext cx="1969826" cy="862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1"/>
              </a:lnSpc>
              <a:spcBef>
                <a:spcPct val="0"/>
              </a:spcBef>
            </a:pPr>
            <a:r>
              <a:rPr lang="en-US" sz="1908">
                <a:solidFill>
                  <a:srgbClr val="F4F8FF"/>
                </a:solidFill>
                <a:latin typeface="Montserrat"/>
              </a:rPr>
              <a:t>% de distribución y agotado.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70750" y="1028700"/>
            <a:ext cx="6933438" cy="8229600"/>
          </a:xfrm>
          <a:custGeom>
            <a:avLst/>
            <a:gdLst/>
            <a:ahLst/>
            <a:cxnLst/>
            <a:rect r="r" b="b" t="t" l="l"/>
            <a:pathLst>
              <a:path h="8229600" w="6933438">
                <a:moveTo>
                  <a:pt x="0" y="0"/>
                </a:moveTo>
                <a:lnTo>
                  <a:pt x="6933438" y="0"/>
                </a:lnTo>
                <a:lnTo>
                  <a:pt x="69334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216598"/>
            <a:ext cx="8643938" cy="3701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08F20"/>
                </a:solidFill>
                <a:latin typeface="Open Sans Bold"/>
              </a:rPr>
              <a:t>Multiservicios</a:t>
            </a:r>
          </a:p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FFFFFF"/>
                </a:solidFill>
                <a:latin typeface="Open Sans Bold"/>
              </a:rPr>
              <a:t>Cuentanos tu plan, nosotros te presentamos la propuesta y garantizamos un ROI +.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575138" y="7385982"/>
            <a:ext cx="5568862" cy="465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5"/>
              </a:lnSpc>
            </a:pPr>
            <a:r>
              <a:rPr lang="en-US" sz="3089">
                <a:solidFill>
                  <a:srgbClr val="FFFFFF"/>
                </a:solidFill>
                <a:latin typeface="Amsterdam Three"/>
              </a:rPr>
              <a:t>Aura Herrings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1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1469" y="-47096"/>
            <a:ext cx="18609469" cy="9730846"/>
          </a:xfrm>
          <a:custGeom>
            <a:avLst/>
            <a:gdLst/>
            <a:ahLst/>
            <a:cxnLst/>
            <a:rect r="r" b="b" t="t" l="l"/>
            <a:pathLst>
              <a:path h="9730846" w="18609469">
                <a:moveTo>
                  <a:pt x="0" y="0"/>
                </a:moveTo>
                <a:lnTo>
                  <a:pt x="18609469" y="0"/>
                </a:lnTo>
                <a:lnTo>
                  <a:pt x="18609469" y="9730847"/>
                </a:lnTo>
                <a:lnTo>
                  <a:pt x="0" y="9730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1061" y="9598026"/>
            <a:ext cx="18206939" cy="68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914D"/>
                </a:solidFill>
                <a:latin typeface="Open Sans Bold"/>
              </a:rPr>
              <a:t>Dirección: </a:t>
            </a:r>
            <a:r>
              <a:rPr lang="en-US" sz="4000">
                <a:solidFill>
                  <a:srgbClr val="FF914D"/>
                </a:solidFill>
                <a:latin typeface="Open Sans"/>
              </a:rPr>
              <a:t>Campo Limbergh </a:t>
            </a:r>
            <a:r>
              <a:rPr lang="en-US" sz="4000" u="sng">
                <a:solidFill>
                  <a:srgbClr val="FF914D"/>
                </a:solidFill>
                <a:latin typeface="Open Sans"/>
                <a:hlinkClick r:id="rId3" tooltip="https://maps.google.com/maps?daddr=Calle+Miramar+Casa+2%2C+Panam%C3%A1%2C+Panama%2C+Panama"/>
              </a:rPr>
              <a:t>Calle Miramar Casa 2, Panamá, Panama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7417" y="5082112"/>
            <a:ext cx="3306133" cy="3229610"/>
            <a:chOff x="0" y="0"/>
            <a:chExt cx="4828540" cy="4716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0" t="-18282" r="0" b="-1828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503001" y="5082112"/>
            <a:ext cx="3306133" cy="3229610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l="0" t="-26817" r="0" b="-2681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447125" y="5082112"/>
            <a:ext cx="3306133" cy="3229610"/>
            <a:chOff x="0" y="0"/>
            <a:chExt cx="4828540" cy="47167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0" t="-26817" r="0" b="-2681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608211" y="5082112"/>
            <a:ext cx="3306133" cy="3229610"/>
            <a:chOff x="0" y="0"/>
            <a:chExt cx="4828540" cy="47167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l="0" t="-26817" r="0" b="-26817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-707971" y="8958518"/>
            <a:ext cx="5936909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Aura Herrings</a:t>
            </a:r>
          </a:p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Tel. 6780-1526</a:t>
            </a:r>
          </a:p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aura@multiserviciosymercadeo.com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41660" y="8958518"/>
            <a:ext cx="5232931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Monica Herrings</a:t>
            </a:r>
          </a:p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Tel. 6244-4943</a:t>
            </a:r>
          </a:p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monica@multiserviciosymercadeo.com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29176" y="8958518"/>
            <a:ext cx="5546146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Pedro Valenzuela</a:t>
            </a:r>
          </a:p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Tel. 6848-4260</a:t>
            </a:r>
          </a:p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pedro@multiserviciosymercadeo.com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08211" y="8958518"/>
            <a:ext cx="351024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Rosivel Torivio</a:t>
            </a:r>
          </a:p>
          <a:p>
            <a:pPr algn="ctr" marL="0" indent="0" lvl="0">
              <a:lnSpc>
                <a:spcPts val="2160"/>
              </a:lnSpc>
            </a:pPr>
            <a:r>
              <a:rPr lang="en-US" sz="1800" spc="53">
                <a:solidFill>
                  <a:srgbClr val="3D5A98"/>
                </a:solidFill>
                <a:latin typeface="Montserrat"/>
              </a:rPr>
              <a:t>Tel. 2334413;14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5359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Director General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503001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Comercial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47125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Operativo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608211" y="8581229"/>
            <a:ext cx="3510249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sz="1899">
                <a:solidFill>
                  <a:srgbClr val="E68B24"/>
                </a:solidFill>
                <a:latin typeface="Garet Ultra-Bold"/>
              </a:rPr>
              <a:t>Gerente Administrativo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4428" y="1399213"/>
            <a:ext cx="10137147" cy="1014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40"/>
              </a:lnSpc>
            </a:pPr>
            <a:r>
              <a:rPr lang="en-US" sz="7000">
                <a:solidFill>
                  <a:srgbClr val="3D5A98"/>
                </a:solidFill>
                <a:latin typeface="Garet Ultra-Bold"/>
              </a:rPr>
              <a:t>CONTACTOS: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505359" y="2413315"/>
            <a:ext cx="4330470" cy="1120604"/>
          </a:xfrm>
          <a:custGeom>
            <a:avLst/>
            <a:gdLst/>
            <a:ahLst/>
            <a:cxnLst/>
            <a:rect r="r" b="b" t="t" l="l"/>
            <a:pathLst>
              <a:path h="1120604" w="4330470">
                <a:moveTo>
                  <a:pt x="0" y="0"/>
                </a:moveTo>
                <a:lnTo>
                  <a:pt x="4330470" y="0"/>
                </a:lnTo>
                <a:lnTo>
                  <a:pt x="4330470" y="1120605"/>
                </a:lnTo>
                <a:lnTo>
                  <a:pt x="0" y="11206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215187" y="4773453"/>
            <a:ext cx="3857626" cy="2391728"/>
          </a:xfrm>
          <a:custGeom>
            <a:avLst/>
            <a:gdLst/>
            <a:ahLst/>
            <a:cxnLst/>
            <a:rect r="r" b="b" t="t" l="l"/>
            <a:pathLst>
              <a:path h="2391728" w="3857626">
                <a:moveTo>
                  <a:pt x="0" y="0"/>
                </a:moveTo>
                <a:lnTo>
                  <a:pt x="3857626" y="0"/>
                </a:lnTo>
                <a:lnTo>
                  <a:pt x="3857626" y="2391728"/>
                </a:lnTo>
                <a:lnTo>
                  <a:pt x="0" y="23917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68361" y="2899892"/>
            <a:ext cx="6351279" cy="1643533"/>
          </a:xfrm>
          <a:custGeom>
            <a:avLst/>
            <a:gdLst/>
            <a:ahLst/>
            <a:cxnLst/>
            <a:rect r="r" b="b" t="t" l="l"/>
            <a:pathLst>
              <a:path h="1643533" w="6351279">
                <a:moveTo>
                  <a:pt x="0" y="0"/>
                </a:moveTo>
                <a:lnTo>
                  <a:pt x="6351278" y="0"/>
                </a:lnTo>
                <a:lnTo>
                  <a:pt x="6351278" y="1643533"/>
                </a:lnTo>
                <a:lnTo>
                  <a:pt x="0" y="1643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79172" y="8273882"/>
            <a:ext cx="1689189" cy="1684966"/>
          </a:xfrm>
          <a:custGeom>
            <a:avLst/>
            <a:gdLst/>
            <a:ahLst/>
            <a:cxnLst/>
            <a:rect r="r" b="b" t="t" l="l"/>
            <a:pathLst>
              <a:path h="1684966" w="1689189">
                <a:moveTo>
                  <a:pt x="0" y="0"/>
                </a:moveTo>
                <a:lnTo>
                  <a:pt x="1689189" y="0"/>
                </a:lnTo>
                <a:lnTo>
                  <a:pt x="1689189" y="1684966"/>
                </a:lnTo>
                <a:lnTo>
                  <a:pt x="0" y="1684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215187" y="8273882"/>
            <a:ext cx="1828095" cy="1828095"/>
          </a:xfrm>
          <a:custGeom>
            <a:avLst/>
            <a:gdLst/>
            <a:ahLst/>
            <a:cxnLst/>
            <a:rect r="r" b="b" t="t" l="l"/>
            <a:pathLst>
              <a:path h="1828095" w="1828095">
                <a:moveTo>
                  <a:pt x="0" y="0"/>
                </a:moveTo>
                <a:lnTo>
                  <a:pt x="1828095" y="0"/>
                </a:lnTo>
                <a:lnTo>
                  <a:pt x="1828095" y="1828095"/>
                </a:lnTo>
                <a:lnTo>
                  <a:pt x="0" y="182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00136" y="8519154"/>
            <a:ext cx="3034929" cy="1767846"/>
          </a:xfrm>
          <a:custGeom>
            <a:avLst/>
            <a:gdLst/>
            <a:ahLst/>
            <a:cxnLst/>
            <a:rect r="r" b="b" t="t" l="l"/>
            <a:pathLst>
              <a:path h="1767846" w="3034929">
                <a:moveTo>
                  <a:pt x="0" y="0"/>
                </a:moveTo>
                <a:lnTo>
                  <a:pt x="3034928" y="0"/>
                </a:lnTo>
                <a:lnTo>
                  <a:pt x="3034928" y="1767846"/>
                </a:lnTo>
                <a:lnTo>
                  <a:pt x="0" y="1767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187514" y="8414623"/>
            <a:ext cx="1687353" cy="1687353"/>
          </a:xfrm>
          <a:custGeom>
            <a:avLst/>
            <a:gdLst/>
            <a:ahLst/>
            <a:cxnLst/>
            <a:rect r="r" b="b" t="t" l="l"/>
            <a:pathLst>
              <a:path h="1687353" w="1687353">
                <a:moveTo>
                  <a:pt x="0" y="0"/>
                </a:moveTo>
                <a:lnTo>
                  <a:pt x="1687354" y="0"/>
                </a:lnTo>
                <a:lnTo>
                  <a:pt x="1687354" y="1687354"/>
                </a:lnTo>
                <a:lnTo>
                  <a:pt x="0" y="16873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DAF5QG8JDVo</dc:identifier>
  <dcterms:modified xsi:type="dcterms:W3CDTF">2011-08-01T06:04:30Z</dcterms:modified>
  <cp:revision>1</cp:revision>
  <dc:title>Presentación de Plan de Marketing de la Empresa Elegante Corporativo Profesional Negro y Rojo</dc:title>
</cp:coreProperties>
</file>